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8" r:id="rId18"/>
    <p:sldId id="274" r:id="rId19"/>
    <p:sldId id="275" r:id="rId20"/>
    <p:sldId id="276" r:id="rId21"/>
    <p:sldId id="277" r:id="rId22"/>
    <p:sldId id="281" r:id="rId23"/>
    <p:sldId id="280" r:id="rId2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4D4428-0F96-4EC6-8786-1F396A4BAA52}" v="279" dt="2024-11-13T17:48:49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0A7B-3D32-4773-93CE-5F56FB2FE806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6ACC-D1AD-4BFF-BEA1-07D1286328F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342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75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172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3C19-4684-62A6-003F-D6999922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86654-DF98-480F-7DAC-1E3D93CD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4A0AE-AC12-7A12-DD95-72B58EE5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1C124-83F6-6321-2CD1-EEB899F7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77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46AE5-167E-35B3-0CB0-DB7102DD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D7AA5-579C-DE9E-A32D-B5B706D19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2A9BC-A95A-70C3-E430-65FB9490A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DB342-3CE5-8543-FDB7-807882C80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FE9B-D7DF-DAED-F386-FFB9D762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73542-6338-65F7-3FBF-AFC6D270A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26CEF-169D-C912-6ECE-6B7A7511D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79031-CD29-5C27-EE67-E4C2CF879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456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D0DA-A9FC-77C4-3586-B3CF074B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834B5-C621-575D-D9EF-3D6A03848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B1C32-1117-E8AA-3BCF-1D896D06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9CC9-1758-78B1-E12A-C228C6989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287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F0A4-5C68-0B53-791B-0F37B288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3EEEA-BA4C-ED1F-07BE-5D22D5E3C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33AC7-1BB8-4155-EE9A-980C8BAC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F233-D1DD-5612-224D-49016BD83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824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4E194-7347-5B6F-9F4D-58AE272CE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FBDD5-3FB9-9B68-ADB2-079F4D3EA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B10D4-0A48-3060-71FE-80D609AB1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9D2B7-3927-96AE-249E-BFE4110BE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543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	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590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6ACC-D1AD-4BFF-BEA1-07D1286328F9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3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396D-DCD3-0234-DDF3-7203057CF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9CFA8-1B78-1228-A96E-889066F26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15735-4CE1-95E0-525E-8133CBDC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780E-B5F5-6285-2C6B-0C6FCA37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4510-D25A-A9E2-4DE3-D8E4805F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7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794A-8FFC-1D43-1175-B1B0403C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5907-1A7A-83A5-1C18-0942E80C0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A8E1D-AC75-10EF-6CC9-9F949F7E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346D1-19CE-379D-2127-DA33320D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0EF95-31DD-F898-1128-B0F58BC2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424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F97DF-CD38-1FB6-0873-4532CB07D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08AF1-277A-D383-FD47-D392CF62C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33DB3-3247-BBF1-B1EF-C42D07C7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81DF-B6B1-0A30-1294-5A63EC17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50324-3F57-AA76-5DE1-1AC7D661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14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26E6-3C96-6071-6E94-73E90279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42F0-1D9A-BB8B-B824-D88716EE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74E6-F252-2903-39CA-ABAB1DCE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35581-0DBB-9AAD-F2BC-AB756E29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D1BF9-2C4B-E6AC-4D0C-C1825E4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43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0F5-48F2-F18B-3CB7-C2B342FE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29FC8-C110-593D-6163-D2257CCA7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FE46-AA4C-2440-0717-9609D687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8269A-71D9-914C-9DDB-BC708EBE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871FF-63C3-5ACD-4ED4-89405AFA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725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C8C0-F9EA-476B-FEE9-267802D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FF5F5-04C5-D6AA-1384-E30188DB7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6FE9A-ADF3-D4B4-5751-EB0C3514D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CDB02-61D2-A836-63CD-CAE950C8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E7BD9-C9AA-2042-20E0-A9981A25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60076-7175-1CD7-488E-E226D990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5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EE7E-F96B-5A2E-4972-225FA781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098A-7756-F137-70FB-8229C6C25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3D04E-23DD-FE4C-7F57-20C7E1466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87485-AC5E-5A0E-A424-615A6E9B6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39C61-5B61-E862-A3E7-7D6B18AD6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FD457-892A-7E0C-49AC-7820A2FE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B63E2-8E7C-7106-102D-14BF5E0B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DC666-CCDE-B094-3414-09934AA5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537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2E3B-AC0B-0E25-E578-0D11B53B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FE0A-0677-E9AB-A364-49DB634F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CB56D-FD21-7C21-7F9E-8DD250FC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ED74-FCEB-108A-D94B-6AA53AAB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880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826B6-9A91-09B2-720E-FAA13BDF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B315C-2233-2B36-A944-86FE0183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F8399-18FB-4BDB-EC5D-D92C03A1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6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226D-4317-4FFD-0B08-548544CD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A06F-1A11-203C-EE9E-ED43D8FE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8F639-E8C9-05F0-B2CA-D90519758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7D7B9-9637-7C24-FD12-C848A4EA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2073-51B6-BBAE-1DC1-445F7E0E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B292-83F6-A3CF-FD83-EDDF9C4E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808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4B32-A5DD-E1B8-44F9-A939ADD3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5EE8-E150-8F31-E7C0-57421B601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90638-2040-D024-87B8-2CE2A7CA2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9ABDA-A55F-CA0D-EF6C-F4EC0034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F17F3-527B-F8EC-A515-3E1E417C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3C2B-838F-C014-B4D8-B44101CF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171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B1792-6837-C890-29C6-5767BE25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DBB2F-9BBE-1ABF-62B3-5F91AC63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4779-B709-D697-4585-53CD70C37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36DF8B-41DB-4243-A595-B59F3137B5A1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9E524-6DEF-8DD2-53E5-02E849CCE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42B1D-71C9-FC10-730E-FFC825094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766CCF-2734-4A31-9850-59AD4102B0B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286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0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028C68-DCAC-5F91-6BB2-D86414AEC71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C2E4790D-57D0-2342-30AE-A35526BC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6C0740-BF92-D182-5206-9120173488BE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7AFB22-8865-6543-1689-61FA3FFF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78802"/>
            <a:ext cx="9144000" cy="1742359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latin typeface="Arial Black" panose="020B0A04020102020204" pitchFamily="34" charset="0"/>
              </a:rPr>
              <a:t>Reduzir o Consumo de Água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F6536-D958-0461-E82D-EF0408793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529" y="2198169"/>
            <a:ext cx="9144000" cy="644090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latin typeface="Arial Black" panose="020B0A04020102020204" pitchFamily="34" charset="0"/>
              </a:rPr>
              <a:t>Produtos inovadores para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4346D-A5DB-ECDE-6DA9-26322C55927C}"/>
              </a:ext>
            </a:extLst>
          </p:cNvPr>
          <p:cNvSpPr txBox="1"/>
          <p:nvPr/>
        </p:nvSpPr>
        <p:spPr>
          <a:xfrm>
            <a:off x="4552334" y="5030674"/>
            <a:ext cx="308732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TCA</a:t>
            </a:r>
          </a:p>
          <a:p>
            <a:pPr algn="ctr"/>
            <a:endParaRPr lang="pt-PT"/>
          </a:p>
          <a:p>
            <a:pPr algn="ctr"/>
            <a:r>
              <a:rPr lang="pt-PT"/>
              <a:t>Guilherme Goulart 119255</a:t>
            </a:r>
          </a:p>
          <a:p>
            <a:pPr algn="ctr"/>
            <a:r>
              <a:rPr lang="pt-PT"/>
              <a:t>Dinis Oliveira 119193</a:t>
            </a:r>
          </a:p>
          <a:p>
            <a:pPr algn="ctr"/>
            <a:endParaRPr lang="pt-PT"/>
          </a:p>
          <a:p>
            <a:pPr algn="ctr"/>
            <a:r>
              <a:rPr lang="pt-PT"/>
              <a:t>Grupo 14 – TP 1 - 2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3EE6AC-1408-AC7F-4737-42CB866A9AC7}"/>
              </a:ext>
            </a:extLst>
          </p:cNvPr>
          <p:cNvCxnSpPr>
            <a:cxnSpLocks/>
          </p:cNvCxnSpPr>
          <p:nvPr/>
        </p:nvCxnSpPr>
        <p:spPr>
          <a:xfrm>
            <a:off x="3684641" y="4785154"/>
            <a:ext cx="4971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21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E979-DA72-4646-A7A9-4E6496D8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EE8956-5326-4E53-5187-797F391BCC15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6D3E65B6-D857-A564-54A8-B3AC5477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A45C26-985C-41C4-09BB-F666DAA0C832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A12481B6-4AEE-1A23-9FD1-A4CC3BA0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1824661"/>
            <a:ext cx="4890985" cy="31755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BC0942AC-0C12-D546-BB0F-064E46B9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5185300"/>
            <a:ext cx="2882903" cy="185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6FDA41E6-B0E4-F728-9A42-50C01E0C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7230082"/>
            <a:ext cx="2882899" cy="185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2CD150BE-993A-D775-4E02-2938A9B88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C1DC8F0E-D7E0-5BDF-8557-9C5B0C84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-186960"/>
            <a:ext cx="2902503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758A7681-F90B-6399-3EE2-38C7FE99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4" y="-2279687"/>
            <a:ext cx="2902503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CDD5-5B9C-6E06-9C8B-537DF0D5E405}"/>
              </a:ext>
            </a:extLst>
          </p:cNvPr>
          <p:cNvSpPr txBox="1"/>
          <p:nvPr/>
        </p:nvSpPr>
        <p:spPr>
          <a:xfrm>
            <a:off x="6827327" y="1580949"/>
            <a:ext cx="391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Arial Black" panose="020B0A04020102020204" pitchFamily="34" charset="0"/>
              </a:rPr>
              <a:t>África Subsaariana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52E620-76AC-04D0-A4AD-23AD2EF0AD66}"/>
              </a:ext>
            </a:extLst>
          </p:cNvPr>
          <p:cNvCxnSpPr>
            <a:cxnSpLocks/>
          </p:cNvCxnSpPr>
          <p:nvPr/>
        </p:nvCxnSpPr>
        <p:spPr>
          <a:xfrm>
            <a:off x="6248400" y="2936075"/>
            <a:ext cx="49711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E7ADAF-2EF5-5B93-D40C-C7EC241DFE3A}"/>
              </a:ext>
            </a:extLst>
          </p:cNvPr>
          <p:cNvSpPr txBox="1"/>
          <p:nvPr/>
        </p:nvSpPr>
        <p:spPr>
          <a:xfrm>
            <a:off x="6348161" y="3257663"/>
            <a:ext cx="48713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/>
                <a:cs typeface="Arial"/>
              </a:rPr>
              <a:t>Regiões como o Corno de África sofrem com secas frequentes.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falta de acesso a água potável aumenta os riscos de doenças.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Conflitos por água são comuns, agravando a situação humanitária.</a:t>
            </a:r>
          </a:p>
        </p:txBody>
      </p:sp>
    </p:spTree>
    <p:extLst>
      <p:ext uri="{BB962C8B-B14F-4D97-AF65-F5344CB8AC3E}">
        <p14:creationId xmlns:p14="http://schemas.microsoft.com/office/powerpoint/2010/main" val="19654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A0051-6D57-AC9F-7A38-E4A743EE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F632F02-E47E-1200-E374-DAC8096F5357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36B06580-D23D-F5AB-1D5B-A42979B6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5B458-F01F-D91B-1458-9BE1A18A312F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F3C82A2E-1D1D-8633-9995-EE09966B6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2" y="1824661"/>
            <a:ext cx="4892434" cy="3179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36C0A581-2976-2D4D-6561-FF3A52A0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2" y="5185829"/>
            <a:ext cx="2882899" cy="1871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DA08252A-ABDD-DB1A-B094-AE31A0B4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2" y="7242700"/>
            <a:ext cx="2882903" cy="185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1D528294-7974-A578-461E-F30AEF99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2" y="9287482"/>
            <a:ext cx="2882899" cy="185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F5D2C5E7-4D20-BBF1-E4FB-5AECD14F03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53BF4A16-714A-4B25-C509-C58771E80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2" y="-199578"/>
            <a:ext cx="2902503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5241E-D5CA-EA21-0D14-41E86DCBDAC0}"/>
              </a:ext>
            </a:extLst>
          </p:cNvPr>
          <p:cNvSpPr txBox="1"/>
          <p:nvPr/>
        </p:nvSpPr>
        <p:spPr>
          <a:xfrm>
            <a:off x="6537863" y="1742532"/>
            <a:ext cx="439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Arial Black" panose="020B0A04020102020204" pitchFamily="34" charset="0"/>
              </a:rPr>
              <a:t>Estados Unidos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43DFA3-4E5E-D565-8C4E-345400089CCB}"/>
              </a:ext>
            </a:extLst>
          </p:cNvPr>
          <p:cNvCxnSpPr>
            <a:cxnSpLocks/>
          </p:cNvCxnSpPr>
          <p:nvPr/>
        </p:nvCxnSpPr>
        <p:spPr>
          <a:xfrm>
            <a:off x="6248400" y="2697950"/>
            <a:ext cx="49711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A9E034-CBB7-0090-1022-DAA9881BD917}"/>
              </a:ext>
            </a:extLst>
          </p:cNvPr>
          <p:cNvSpPr txBox="1"/>
          <p:nvPr/>
        </p:nvSpPr>
        <p:spPr>
          <a:xfrm>
            <a:off x="6308440" y="3149278"/>
            <a:ext cx="487138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Estados como Califórnia e Nevada enfrentam secas prolongadas e uma elevada procura agrícola.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alterações climáticas têm intensificado os períodos de seca e o risco de incêndios florestais.</a:t>
            </a:r>
          </a:p>
        </p:txBody>
      </p:sp>
    </p:spTree>
    <p:extLst>
      <p:ext uri="{BB962C8B-B14F-4D97-AF65-F5344CB8AC3E}">
        <p14:creationId xmlns:p14="http://schemas.microsoft.com/office/powerpoint/2010/main" val="314146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DA73-E41E-C104-8800-3E66B91D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964928-A518-0DC8-F63F-3002A4D75541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64611387-B824-E995-7398-514662DC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CEBDD-E68F-E1AC-6AA8-0AAFEB4684B9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1D692872-6BFB-506F-5C21-907BF241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" y="7359452"/>
            <a:ext cx="2882899" cy="1871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57647D60-580D-8AC6-4B65-7DAE7D07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" y="9416323"/>
            <a:ext cx="2882903" cy="185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A0F9422C-2667-3526-AC4C-BCA1BEE7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" y="11461105"/>
            <a:ext cx="2882899" cy="185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CF24550A-33FA-85BC-7B8A-23CA6C9E1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A5264A16-EE46-CB52-4992-140FCC07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" y="1839376"/>
            <a:ext cx="4866258" cy="3179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C6B98B-0701-1A50-36F6-0E8E4EA9C084}"/>
              </a:ext>
            </a:extLst>
          </p:cNvPr>
          <p:cNvSpPr txBox="1"/>
          <p:nvPr/>
        </p:nvSpPr>
        <p:spPr>
          <a:xfrm>
            <a:off x="5787922" y="2075365"/>
            <a:ext cx="577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Arial Black" panose="020B0A04020102020204" pitchFamily="34" charset="0"/>
              </a:rPr>
              <a:t>Nordeste do Brasil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0793C0-0EF4-71B9-05EA-4A3E0056B3E5}"/>
              </a:ext>
            </a:extLst>
          </p:cNvPr>
          <p:cNvCxnSpPr>
            <a:cxnSpLocks/>
          </p:cNvCxnSpPr>
          <p:nvPr/>
        </p:nvCxnSpPr>
        <p:spPr>
          <a:xfrm>
            <a:off x="6248400" y="3069425"/>
            <a:ext cx="49711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EDFD1-D847-7DAB-18FE-237A5F6F706F}"/>
              </a:ext>
            </a:extLst>
          </p:cNvPr>
          <p:cNvSpPr txBox="1"/>
          <p:nvPr/>
        </p:nvSpPr>
        <p:spPr>
          <a:xfrm>
            <a:off x="6298280" y="3378513"/>
            <a:ext cx="4871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semiárido brasileiro enfrenta longos períodos de seca, afetando milhões.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agricultura familiar sofre com a falta de água, impactando a economia local.</a:t>
            </a:r>
          </a:p>
        </p:txBody>
      </p:sp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AE08D1EF-8DE0-5267-89C6-1DD420EC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" y="5304138"/>
            <a:ext cx="2882899" cy="1873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9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946480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9784218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10103634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10423050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0C947-98FD-1A59-BDC4-9684C92F1F5F}"/>
              </a:ext>
            </a:extLst>
          </p:cNvPr>
          <p:cNvSpPr txBox="1"/>
          <p:nvPr/>
        </p:nvSpPr>
        <p:spPr>
          <a:xfrm>
            <a:off x="4848225" y="1299651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>
                <a:solidFill>
                  <a:schemeClr val="bg1"/>
                </a:solidFill>
                <a:latin typeface="Arial Black" panose="020B0A04020102020204" pitchFamily="34" charset="0"/>
              </a:rPr>
              <a:t>Produtos para a redução do consumo de água</a:t>
            </a:r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Graphic 21" descr="Water outline">
            <a:extLst>
              <a:ext uri="{FF2B5EF4-FFF2-40B4-BE49-F238E27FC236}">
                <a16:creationId xmlns:a16="http://schemas.microsoft.com/office/drawing/2014/main" id="{3A82B0B6-36E5-2429-0BBE-887A118B3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987" y="4751260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946480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9784218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10103634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10423050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0C947-98FD-1A59-BDC4-9684C92F1F5F}"/>
              </a:ext>
            </a:extLst>
          </p:cNvPr>
          <p:cNvSpPr txBox="1"/>
          <p:nvPr/>
        </p:nvSpPr>
        <p:spPr>
          <a:xfrm>
            <a:off x="4582923" y="49410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Arial Black" panose="020B0A04020102020204" pitchFamily="34" charset="0"/>
              </a:rPr>
              <a:t>Consumo de água por setor</a:t>
            </a:r>
            <a:endParaRPr lang="en-GB" sz="3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Graphic 18" descr="Pie chart outline">
            <a:extLst>
              <a:ext uri="{FF2B5EF4-FFF2-40B4-BE49-F238E27FC236}">
                <a16:creationId xmlns:a16="http://schemas.microsoft.com/office/drawing/2014/main" id="{26EFC75B-45C1-D4CD-69A1-063F46DC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4137" y="69862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F20FFA-66B3-4DD2-D8EC-B137329E712F}"/>
              </a:ext>
            </a:extLst>
          </p:cNvPr>
          <p:cNvSpPr txBox="1"/>
          <p:nvPr/>
        </p:nvSpPr>
        <p:spPr>
          <a:xfrm>
            <a:off x="3048000" y="2148115"/>
            <a:ext cx="7800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/>
                </a:solidFill>
              </a:rPr>
              <a:t>Agricultura - 70%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bg1"/>
                </a:solidFill>
              </a:rPr>
              <a:t>Métodos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tradicionais</a:t>
            </a:r>
            <a:r>
              <a:rPr lang="en-GB" sz="2000">
                <a:solidFill>
                  <a:schemeClr val="bg1"/>
                </a:solidFill>
              </a:rPr>
              <a:t> = </a:t>
            </a:r>
            <a:r>
              <a:rPr lang="en-GB" sz="2000" err="1">
                <a:solidFill>
                  <a:schemeClr val="bg1"/>
                </a:solidFill>
              </a:rPr>
              <a:t>grande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desperdício</a:t>
            </a:r>
            <a:endParaRPr lang="en-GB" sz="200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err="1">
                <a:solidFill>
                  <a:schemeClr val="bg1"/>
                </a:solidFill>
              </a:rPr>
              <a:t>Irrigação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por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inundação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desperdicio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até</a:t>
            </a:r>
            <a:r>
              <a:rPr lang="en-GB" sz="2000">
                <a:solidFill>
                  <a:schemeClr val="bg1"/>
                </a:solidFill>
              </a:rPr>
              <a:t> 50%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err="1">
                <a:solidFill>
                  <a:schemeClr val="bg1"/>
                </a:solidFill>
              </a:rPr>
              <a:t>Culturas</a:t>
            </a:r>
            <a:r>
              <a:rPr lang="en-GB" sz="2000">
                <a:solidFill>
                  <a:schemeClr val="bg1"/>
                </a:solidFill>
              </a:rPr>
              <a:t> de Arroz e </a:t>
            </a:r>
            <a:r>
              <a:rPr lang="en-GB" sz="2000" err="1">
                <a:solidFill>
                  <a:schemeClr val="bg1"/>
                </a:solidFill>
              </a:rPr>
              <a:t>Algodão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usam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muita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err="1">
                <a:solidFill>
                  <a:schemeClr val="bg1"/>
                </a:solidFill>
              </a:rPr>
              <a:t>água</a:t>
            </a:r>
            <a:endParaRPr lang="pt-PT" sz="20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0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/>
                </a:solidFill>
              </a:rPr>
              <a:t>Indústria – 20%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</a:rPr>
              <a:t>Água usada em produção e refrigeração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</a:rPr>
              <a:t>Setores têxtil e químico têm alta demanda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</a:rPr>
              <a:t>Grandes volumes de água são descartados</a:t>
            </a:r>
            <a:endParaRPr lang="pt-PT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9180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1323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9784218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10103634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10423050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8" name="Graphic 17" descr="Agriculture outline">
            <a:extLst>
              <a:ext uri="{FF2B5EF4-FFF2-40B4-BE49-F238E27FC236}">
                <a16:creationId xmlns:a16="http://schemas.microsoft.com/office/drawing/2014/main" id="{4A3D0C31-3D92-B105-414C-0F51CDA6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8580" y="633032"/>
            <a:ext cx="1142845" cy="1142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592B17-8CA5-1058-416F-2C71FE114BB3}"/>
              </a:ext>
            </a:extLst>
          </p:cNvPr>
          <p:cNvSpPr txBox="1"/>
          <p:nvPr/>
        </p:nvSpPr>
        <p:spPr>
          <a:xfrm>
            <a:off x="4164831" y="983690"/>
            <a:ext cx="3862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  <a:latin typeface="Arial Black" panose="020B0A04020102020204" pitchFamily="34" charset="0"/>
              </a:rPr>
              <a:t>Irrigação Inteligente</a:t>
            </a:r>
            <a:endParaRPr lang="en-GB" sz="2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F2261-7ADC-D663-6C94-C2E0645F7769}"/>
              </a:ext>
            </a:extLst>
          </p:cNvPr>
          <p:cNvSpPr txBox="1"/>
          <p:nvPr/>
        </p:nvSpPr>
        <p:spPr>
          <a:xfrm>
            <a:off x="2593981" y="2408908"/>
            <a:ext cx="7978307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b="1" dirty="0">
                <a:solidFill>
                  <a:schemeClr val="bg1"/>
                </a:solidFill>
              </a:rPr>
              <a:t>Como funciona: </a:t>
            </a:r>
            <a:r>
              <a:rPr lang="pt-BR" sz="2000" dirty="0">
                <a:solidFill>
                  <a:schemeClr val="bg1"/>
                </a:solidFill>
              </a:rPr>
              <a:t>Sensores monitorizam a humidade do solo e o clima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solidFill>
                  <a:schemeClr val="bg1"/>
                </a:solidFill>
              </a:rPr>
              <a:t>Ajuste automático:</a:t>
            </a:r>
            <a:r>
              <a:rPr lang="pt-BR" sz="2000" dirty="0">
                <a:solidFill>
                  <a:schemeClr val="bg1"/>
                </a:solidFill>
              </a:rPr>
              <a:t> Irriga apenas quando necessário 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solidFill>
                  <a:schemeClr val="bg1"/>
                </a:solidFill>
              </a:rPr>
              <a:t>Benefício:</a:t>
            </a:r>
            <a:r>
              <a:rPr lang="pt-BR" sz="2000" dirty="0">
                <a:solidFill>
                  <a:schemeClr val="bg1"/>
                </a:solidFill>
              </a:rPr>
              <a:t> Redução de até 40% no consumo de água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solidFill>
                  <a:schemeClr val="bg1"/>
                </a:solidFill>
              </a:rPr>
              <a:t>Vantagem adicional:</a:t>
            </a:r>
            <a:r>
              <a:rPr lang="pt-BR" sz="2000" dirty="0">
                <a:solidFill>
                  <a:schemeClr val="bg1"/>
                </a:solidFill>
              </a:rPr>
              <a:t> Aumento na produtividade das plantas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05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1323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302777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10103634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10423050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46F4C3-ACFE-3BD7-649D-144E47515D0D}"/>
              </a:ext>
            </a:extLst>
          </p:cNvPr>
          <p:cNvSpPr txBox="1"/>
          <p:nvPr/>
        </p:nvSpPr>
        <p:spPr>
          <a:xfrm>
            <a:off x="2814662" y="936042"/>
            <a:ext cx="5510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  <a:latin typeface="Arial Black" panose="020B0A04020102020204" pitchFamily="34" charset="0"/>
              </a:rPr>
              <a:t>Tecnologias de Refrigeração</a:t>
            </a:r>
            <a:endParaRPr lang="en-GB" sz="2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Graphic 19" descr="Production outline">
            <a:extLst>
              <a:ext uri="{FF2B5EF4-FFF2-40B4-BE49-F238E27FC236}">
                <a16:creationId xmlns:a16="http://schemas.microsoft.com/office/drawing/2014/main" id="{8F7C9BA5-0858-8DC2-221C-25C33A2A0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523" y="623841"/>
            <a:ext cx="1086066" cy="1086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D254A1-117E-842A-B018-46E883D41CE7}"/>
              </a:ext>
            </a:extLst>
          </p:cNvPr>
          <p:cNvSpPr txBox="1"/>
          <p:nvPr/>
        </p:nvSpPr>
        <p:spPr>
          <a:xfrm>
            <a:off x="2307361" y="2026381"/>
            <a:ext cx="7724880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200" b="1">
                <a:solidFill>
                  <a:schemeClr val="bg1"/>
                </a:solidFill>
              </a:rPr>
              <a:t>Refrigeração a seco:</a:t>
            </a: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Como funciona: </a:t>
            </a:r>
            <a:r>
              <a:rPr lang="pt-BR" sz="2000">
                <a:solidFill>
                  <a:schemeClr val="bg1"/>
                </a:solidFill>
              </a:rPr>
              <a:t>Usa ar ou fluidos não aquosos</a:t>
            </a: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Benefícios:</a:t>
            </a:r>
            <a:r>
              <a:rPr lang="pt-BR" sz="2000">
                <a:solidFill>
                  <a:schemeClr val="bg1"/>
                </a:solidFill>
              </a:rPr>
              <a:t> Sem água e baixa manutenção</a:t>
            </a:r>
            <a:endParaRPr lang="pt-PT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Exemplo: </a:t>
            </a:r>
            <a:r>
              <a:rPr lang="pt-BR" sz="2000">
                <a:solidFill>
                  <a:schemeClr val="bg1"/>
                </a:solidFill>
              </a:rPr>
              <a:t>Data centers</a:t>
            </a:r>
          </a:p>
          <a:p>
            <a:endParaRPr lang="pt-PT" sz="20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200" b="1">
                <a:solidFill>
                  <a:schemeClr val="bg1"/>
                </a:solidFill>
              </a:rPr>
              <a:t>Sistemas fechados:</a:t>
            </a: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Como funciona: </a:t>
            </a:r>
            <a:r>
              <a:rPr lang="pt-BR" sz="2000">
                <a:solidFill>
                  <a:schemeClr val="bg1"/>
                </a:solidFill>
              </a:rPr>
              <a:t>Água recirculada dentro do circuito</a:t>
            </a: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Benefício:</a:t>
            </a:r>
            <a:r>
              <a:rPr lang="pt-BR" sz="2000">
                <a:solidFill>
                  <a:schemeClr val="bg1"/>
                </a:solidFill>
              </a:rPr>
              <a:t> Redução de até 90% no consumo de água </a:t>
            </a:r>
          </a:p>
          <a:p>
            <a:pPr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Exemplo:</a:t>
            </a:r>
            <a:r>
              <a:rPr lang="pt-BR" sz="2000">
                <a:solidFill>
                  <a:schemeClr val="bg1"/>
                </a:solidFill>
              </a:rPr>
              <a:t> Indústrias alimentícias, fábricas </a:t>
            </a:r>
          </a:p>
        </p:txBody>
      </p:sp>
    </p:spTree>
    <p:extLst>
      <p:ext uri="{BB962C8B-B14F-4D97-AF65-F5344CB8AC3E}">
        <p14:creationId xmlns:p14="http://schemas.microsoft.com/office/powerpoint/2010/main" val="28436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1323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302777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622193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10423050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4297602-287C-3EBE-765D-3EE3655ACBEF}"/>
              </a:ext>
            </a:extLst>
          </p:cNvPr>
          <p:cNvSpPr txBox="1"/>
          <p:nvPr/>
        </p:nvSpPr>
        <p:spPr>
          <a:xfrm>
            <a:off x="2503856" y="643750"/>
            <a:ext cx="623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i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Sistemas de Captação e Armazenamento de Água da Chuva</a:t>
            </a:r>
            <a:endParaRPr lang="en-GB" sz="2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Graphic 22" descr="Rain outline">
            <a:extLst>
              <a:ext uri="{FF2B5EF4-FFF2-40B4-BE49-F238E27FC236}">
                <a16:creationId xmlns:a16="http://schemas.microsoft.com/office/drawing/2014/main" id="{4F7DAAF5-199D-C653-A244-5A5163A8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7422" y="473460"/>
            <a:ext cx="1171575" cy="1171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575F52-1924-A5B7-A61C-D064B8624218}"/>
              </a:ext>
            </a:extLst>
          </p:cNvPr>
          <p:cNvSpPr txBox="1"/>
          <p:nvPr/>
        </p:nvSpPr>
        <p:spPr>
          <a:xfrm>
            <a:off x="1869452" y="2118495"/>
            <a:ext cx="8145384" cy="3633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Como funciona: </a:t>
            </a:r>
            <a:r>
              <a:rPr lang="pt-BR" sz="2000">
                <a:solidFill>
                  <a:schemeClr val="bg1"/>
                </a:solidFill>
              </a:rPr>
              <a:t>Coleta da água em cisternas para usos não potáveis 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Benefícios:</a:t>
            </a:r>
            <a:r>
              <a:rPr lang="pt-BR" sz="2000">
                <a:solidFill>
                  <a:schemeClr val="bg1"/>
                </a:solidFill>
              </a:rPr>
              <a:t> Melhor gestão de recursos</a:t>
            </a:r>
          </a:p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Usos:</a:t>
            </a:r>
            <a:r>
              <a:rPr lang="pt-BR" sz="2000">
                <a:solidFill>
                  <a:schemeClr val="bg1"/>
                </a:solidFill>
              </a:rPr>
              <a:t> Irrigação, limpeza, uso em processos industriais</a:t>
            </a:r>
          </a:p>
          <a:p>
            <a:pPr algn="just"/>
            <a:endParaRPr lang="pt-BR" sz="200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200" b="1">
                <a:solidFill>
                  <a:schemeClr val="bg1"/>
                </a:solidFill>
              </a:rPr>
              <a:t>Forma Natural: através do florestamento</a:t>
            </a:r>
          </a:p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Como funciona:</a:t>
            </a:r>
            <a:r>
              <a:rPr lang="pt-BR" sz="2000">
                <a:solidFill>
                  <a:schemeClr val="bg1"/>
                </a:solidFill>
              </a:rPr>
              <a:t> Solo florestal retém mais água, melhora o ciclo da água </a:t>
            </a:r>
          </a:p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Benefícios: </a:t>
            </a:r>
            <a:r>
              <a:rPr lang="pt-BR" sz="2000">
                <a:solidFill>
                  <a:schemeClr val="bg1"/>
                </a:solidFill>
              </a:rPr>
              <a:t>Armazenamento natural de água, preservação no solo </a:t>
            </a:r>
          </a:p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Exemplo: </a:t>
            </a:r>
            <a:r>
              <a:rPr lang="pt-BR" sz="2000">
                <a:solidFill>
                  <a:schemeClr val="bg1"/>
                </a:solidFill>
              </a:rPr>
              <a:t>Grande Muralha Verde na África – combate à desertificação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7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CDB94-2037-D1DA-8AE0-B5F8CA390FFC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8" name="Picture 7" descr="The surface of the water with ripple">
              <a:extLst>
                <a:ext uri="{FF2B5EF4-FFF2-40B4-BE49-F238E27FC236}">
                  <a16:creationId xmlns:a16="http://schemas.microsoft.com/office/drawing/2014/main" id="{48211728-2A20-FB9A-BBC4-203D39AA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099BD-06B7-7B00-7E02-D125CBC86EDC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A517E-0A99-D066-13DD-095C1D8FA277}"/>
              </a:ext>
            </a:extLst>
          </p:cNvPr>
          <p:cNvGrpSpPr/>
          <p:nvPr/>
        </p:nvGrpSpPr>
        <p:grpSpPr>
          <a:xfrm>
            <a:off x="-13232" y="0"/>
            <a:ext cx="11804904" cy="6858000"/>
            <a:chOff x="0" y="0"/>
            <a:chExt cx="11996928" cy="68580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F42349-53E6-B6A2-313E-6D4E32C464E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06E2EBA-EC1E-51B6-80B0-0F031D141D61}"/>
                </a:ext>
              </a:extLst>
            </p:cNvPr>
            <p:cNvSpPr/>
            <p:nvPr/>
          </p:nvSpPr>
          <p:spPr>
            <a:xfrm>
              <a:off x="11263468" y="5907024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2A743D-98C7-1616-F634-701B2D0851B4}"/>
              </a:ext>
            </a:extLst>
          </p:cNvPr>
          <p:cNvGrpSpPr/>
          <p:nvPr/>
        </p:nvGrpSpPr>
        <p:grpSpPr>
          <a:xfrm>
            <a:off x="-302777" y="0"/>
            <a:ext cx="11797648" cy="6858000"/>
            <a:chOff x="0" y="0"/>
            <a:chExt cx="11989554" cy="68580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719F69-707A-EBFF-BDA9-F21CCFC5CC09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04260E-922F-C1FE-898D-AD2240ECAFA4}"/>
                </a:ext>
              </a:extLst>
            </p:cNvPr>
            <p:cNvSpPr/>
            <p:nvPr/>
          </p:nvSpPr>
          <p:spPr>
            <a:xfrm>
              <a:off x="11256094" y="4880610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58C7-BD86-6485-4605-6DBE216AA5BF}"/>
              </a:ext>
            </a:extLst>
          </p:cNvPr>
          <p:cNvGrpSpPr/>
          <p:nvPr/>
        </p:nvGrpSpPr>
        <p:grpSpPr>
          <a:xfrm>
            <a:off x="-622193" y="0"/>
            <a:ext cx="11804903" cy="6858000"/>
            <a:chOff x="0" y="0"/>
            <a:chExt cx="119969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FABE7F-1384-780C-2D67-39084D7591CD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3FA6B6B-BBC4-BE5D-1020-CC867818E06B}"/>
                </a:ext>
              </a:extLst>
            </p:cNvPr>
            <p:cNvSpPr/>
            <p:nvPr/>
          </p:nvSpPr>
          <p:spPr>
            <a:xfrm>
              <a:off x="11263467" y="3854196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2367D-587A-0F4C-616E-755A1BFE1665}"/>
              </a:ext>
            </a:extLst>
          </p:cNvPr>
          <p:cNvGrpSpPr/>
          <p:nvPr/>
        </p:nvGrpSpPr>
        <p:grpSpPr>
          <a:xfrm>
            <a:off x="-920887" y="0"/>
            <a:ext cx="11763459" cy="6858000"/>
            <a:chOff x="0" y="0"/>
            <a:chExt cx="11954809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CA75B3-9E87-994A-C0B7-A7ED2A545B35}"/>
                </a:ext>
              </a:extLst>
            </p:cNvPr>
            <p:cNvSpPr/>
            <p:nvPr/>
          </p:nvSpPr>
          <p:spPr>
            <a:xfrm>
              <a:off x="0" y="0"/>
              <a:ext cx="113477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5AD0C7B-D43F-AA68-C8FA-7861EA9727D4}"/>
                </a:ext>
              </a:extLst>
            </p:cNvPr>
            <p:cNvSpPr/>
            <p:nvPr/>
          </p:nvSpPr>
          <p:spPr>
            <a:xfrm>
              <a:off x="11221349" y="2827782"/>
              <a:ext cx="733460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4400"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GB" sz="4400"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8" name="Graphic 17" descr="Leaky Tap outline">
            <a:extLst>
              <a:ext uri="{FF2B5EF4-FFF2-40B4-BE49-F238E27FC236}">
                <a16:creationId xmlns:a16="http://schemas.microsoft.com/office/drawing/2014/main" id="{F9CD6E63-3832-1142-1694-E93BEA6BE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2623" y="773167"/>
            <a:ext cx="121920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4A11D2-71C9-DB15-773F-F0C2DF453564}"/>
              </a:ext>
            </a:extLst>
          </p:cNvPr>
          <p:cNvSpPr txBox="1"/>
          <p:nvPr/>
        </p:nvSpPr>
        <p:spPr>
          <a:xfrm>
            <a:off x="1518110" y="886369"/>
            <a:ext cx="6288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i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Sensores para Torneiras e Descargas Sanitárias</a:t>
            </a:r>
            <a:endParaRPr lang="en-GB" sz="2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76EA8-20FB-57FA-AFE7-AD4B1907FB57}"/>
              </a:ext>
            </a:extLst>
          </p:cNvPr>
          <p:cNvSpPr txBox="1"/>
          <p:nvPr/>
        </p:nvSpPr>
        <p:spPr>
          <a:xfrm>
            <a:off x="570271" y="2876810"/>
            <a:ext cx="8781143" cy="15483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>
                <a:solidFill>
                  <a:schemeClr val="bg1"/>
                </a:solidFill>
              </a:rPr>
              <a:t>Tecnologia: </a:t>
            </a:r>
            <a:r>
              <a:rPr lang="pt-BR" sz="2000">
                <a:solidFill>
                  <a:schemeClr val="bg1"/>
                </a:solidFill>
              </a:rPr>
              <a:t>Sensores ativam torneiras e descargas automaticamente, somente quando/quanto necessário</a:t>
            </a:r>
            <a:endParaRPr lang="en-US"/>
          </a:p>
          <a:p>
            <a:pPr algn="just">
              <a:lnSpc>
                <a:spcPct val="200000"/>
              </a:lnSpc>
            </a:pPr>
            <a:r>
              <a:rPr lang="pt-BR" sz="2000" b="1">
                <a:solidFill>
                  <a:schemeClr val="bg1"/>
                </a:solidFill>
              </a:rPr>
              <a:t>Benefício: </a:t>
            </a:r>
            <a:r>
              <a:rPr lang="pt-BR" sz="2000">
                <a:solidFill>
                  <a:schemeClr val="bg1"/>
                </a:solidFill>
              </a:rPr>
              <a:t>Evita o desperdício de água em sanitários públicos e residenciais. </a:t>
            </a:r>
          </a:p>
        </p:txBody>
      </p:sp>
    </p:spTree>
    <p:extLst>
      <p:ext uri="{BB962C8B-B14F-4D97-AF65-F5344CB8AC3E}">
        <p14:creationId xmlns:p14="http://schemas.microsoft.com/office/powerpoint/2010/main" val="242819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ide view of rippling water">
            <a:extLst>
              <a:ext uri="{FF2B5EF4-FFF2-40B4-BE49-F238E27FC236}">
                <a16:creationId xmlns:a16="http://schemas.microsoft.com/office/drawing/2014/main" id="{DD69DBFF-3DBB-4FF7-1EA6-3A99C574D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"/>
            <a:ext cx="12192000" cy="68576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BDF09-95F8-54E5-BD28-C52D3F47FD15}"/>
              </a:ext>
            </a:extLst>
          </p:cNvPr>
          <p:cNvSpPr txBox="1"/>
          <p:nvPr/>
        </p:nvSpPr>
        <p:spPr>
          <a:xfrm>
            <a:off x="1356287" y="810831"/>
            <a:ext cx="9296845" cy="1514014"/>
          </a:xfrm>
          <a:custGeom>
            <a:avLst/>
            <a:gdLst/>
            <a:ahLst/>
            <a:cxnLst/>
            <a:rect l="l" t="t" r="r" b="b"/>
            <a:pathLst>
              <a:path w="9296845" h="1514014">
                <a:moveTo>
                  <a:pt x="7573453" y="766772"/>
                </a:moveTo>
                <a:cubicBezTo>
                  <a:pt x="7514523" y="766772"/>
                  <a:pt x="7466900" y="785615"/>
                  <a:pt x="7430583" y="823303"/>
                </a:cubicBezTo>
                <a:cubicBezTo>
                  <a:pt x="7394266" y="860991"/>
                  <a:pt x="7376107" y="909299"/>
                  <a:pt x="7376107" y="968229"/>
                </a:cubicBezTo>
                <a:cubicBezTo>
                  <a:pt x="7376107" y="1023733"/>
                  <a:pt x="7395293" y="1071356"/>
                  <a:pt x="7433666" y="1111100"/>
                </a:cubicBezTo>
                <a:cubicBezTo>
                  <a:pt x="7472040" y="1150843"/>
                  <a:pt x="7518634" y="1170714"/>
                  <a:pt x="7573453" y="1170714"/>
                </a:cubicBezTo>
                <a:cubicBezTo>
                  <a:pt x="7631698" y="1170714"/>
                  <a:pt x="7679321" y="1151699"/>
                  <a:pt x="7716324" y="1113669"/>
                </a:cubicBezTo>
                <a:cubicBezTo>
                  <a:pt x="7753326" y="1075639"/>
                  <a:pt x="7771827" y="1027159"/>
                  <a:pt x="7771827" y="968229"/>
                </a:cubicBezTo>
                <a:cubicBezTo>
                  <a:pt x="7771827" y="909985"/>
                  <a:pt x="7753497" y="861847"/>
                  <a:pt x="7716838" y="823817"/>
                </a:cubicBezTo>
                <a:cubicBezTo>
                  <a:pt x="7680178" y="785787"/>
                  <a:pt x="7632384" y="766772"/>
                  <a:pt x="7573453" y="766772"/>
                </a:cubicBezTo>
                <a:close/>
                <a:moveTo>
                  <a:pt x="8778812" y="764716"/>
                </a:moveTo>
                <a:cubicBezTo>
                  <a:pt x="8724679" y="764716"/>
                  <a:pt x="8680139" y="785958"/>
                  <a:pt x="8645192" y="828442"/>
                </a:cubicBezTo>
                <a:cubicBezTo>
                  <a:pt x="8612301" y="868186"/>
                  <a:pt x="8595855" y="915467"/>
                  <a:pt x="8595855" y="970285"/>
                </a:cubicBezTo>
                <a:cubicBezTo>
                  <a:pt x="8595855" y="1025788"/>
                  <a:pt x="8612301" y="1073412"/>
                  <a:pt x="8645192" y="1113155"/>
                </a:cubicBezTo>
                <a:cubicBezTo>
                  <a:pt x="8680139" y="1155639"/>
                  <a:pt x="8724679" y="1176882"/>
                  <a:pt x="8778812" y="1176882"/>
                </a:cubicBezTo>
                <a:cubicBezTo>
                  <a:pt x="8832260" y="1176882"/>
                  <a:pt x="8876457" y="1155639"/>
                  <a:pt x="8911404" y="1113155"/>
                </a:cubicBezTo>
                <a:cubicBezTo>
                  <a:pt x="8943610" y="1073412"/>
                  <a:pt x="8959712" y="1025788"/>
                  <a:pt x="8959712" y="970285"/>
                </a:cubicBezTo>
                <a:cubicBezTo>
                  <a:pt x="8959712" y="916152"/>
                  <a:pt x="8942925" y="868357"/>
                  <a:pt x="8909348" y="826901"/>
                </a:cubicBezTo>
                <a:cubicBezTo>
                  <a:pt x="8875773" y="785444"/>
                  <a:pt x="8832260" y="764716"/>
                  <a:pt x="8778812" y="764716"/>
                </a:cubicBezTo>
                <a:close/>
                <a:moveTo>
                  <a:pt x="1816038" y="764716"/>
                </a:moveTo>
                <a:cubicBezTo>
                  <a:pt x="1761905" y="764716"/>
                  <a:pt x="1717365" y="785958"/>
                  <a:pt x="1682418" y="828442"/>
                </a:cubicBezTo>
                <a:cubicBezTo>
                  <a:pt x="1649527" y="868186"/>
                  <a:pt x="1633082" y="915467"/>
                  <a:pt x="1633082" y="970285"/>
                </a:cubicBezTo>
                <a:cubicBezTo>
                  <a:pt x="1633082" y="1025788"/>
                  <a:pt x="1649527" y="1073412"/>
                  <a:pt x="1682418" y="1113155"/>
                </a:cubicBezTo>
                <a:cubicBezTo>
                  <a:pt x="1717365" y="1155639"/>
                  <a:pt x="1761905" y="1176882"/>
                  <a:pt x="1816038" y="1176882"/>
                </a:cubicBezTo>
                <a:cubicBezTo>
                  <a:pt x="1869486" y="1176882"/>
                  <a:pt x="1913683" y="1155639"/>
                  <a:pt x="1948630" y="1113155"/>
                </a:cubicBezTo>
                <a:cubicBezTo>
                  <a:pt x="1980835" y="1073412"/>
                  <a:pt x="1996939" y="1025788"/>
                  <a:pt x="1996939" y="970285"/>
                </a:cubicBezTo>
                <a:cubicBezTo>
                  <a:pt x="1996939" y="916152"/>
                  <a:pt x="1980151" y="868357"/>
                  <a:pt x="1946574" y="826901"/>
                </a:cubicBezTo>
                <a:cubicBezTo>
                  <a:pt x="1912998" y="785444"/>
                  <a:pt x="1869486" y="764716"/>
                  <a:pt x="1816038" y="764716"/>
                </a:cubicBezTo>
                <a:close/>
                <a:moveTo>
                  <a:pt x="5165698" y="497477"/>
                </a:moveTo>
                <a:cubicBezTo>
                  <a:pt x="5197219" y="497477"/>
                  <a:pt x="5245185" y="497819"/>
                  <a:pt x="5309596" y="498504"/>
                </a:cubicBezTo>
                <a:cubicBezTo>
                  <a:pt x="5374008" y="499190"/>
                  <a:pt x="5421974" y="499532"/>
                  <a:pt x="5453494" y="499532"/>
                </a:cubicBezTo>
                <a:cubicBezTo>
                  <a:pt x="5474737" y="499532"/>
                  <a:pt x="5485358" y="508440"/>
                  <a:pt x="5485358" y="526256"/>
                </a:cubicBezTo>
                <a:cubicBezTo>
                  <a:pt x="5485358" y="531053"/>
                  <a:pt x="5484673" y="538248"/>
                  <a:pt x="5483302" y="547841"/>
                </a:cubicBezTo>
                <a:cubicBezTo>
                  <a:pt x="5468912" y="641032"/>
                  <a:pt x="5461717" y="735594"/>
                  <a:pt x="5461717" y="831526"/>
                </a:cubicBezTo>
                <a:cubicBezTo>
                  <a:pt x="5461717" y="950756"/>
                  <a:pt x="5465486" y="1032298"/>
                  <a:pt x="5473024" y="1076153"/>
                </a:cubicBezTo>
                <a:cubicBezTo>
                  <a:pt x="5485358" y="1151528"/>
                  <a:pt x="5530240" y="1189216"/>
                  <a:pt x="5607671" y="1189216"/>
                </a:cubicBezTo>
                <a:cubicBezTo>
                  <a:pt x="5637822" y="1189216"/>
                  <a:pt x="5670541" y="1175854"/>
                  <a:pt x="5705830" y="1149130"/>
                </a:cubicBezTo>
                <a:cubicBezTo>
                  <a:pt x="5741120" y="1122406"/>
                  <a:pt x="5759450" y="1094654"/>
                  <a:pt x="5760820" y="1065874"/>
                </a:cubicBezTo>
                <a:cubicBezTo>
                  <a:pt x="5762191" y="1040521"/>
                  <a:pt x="5762876" y="868528"/>
                  <a:pt x="5762876" y="549897"/>
                </a:cubicBezTo>
                <a:cubicBezTo>
                  <a:pt x="5762876" y="527284"/>
                  <a:pt x="5764589" y="513922"/>
                  <a:pt x="5768015" y="509811"/>
                </a:cubicBezTo>
                <a:cubicBezTo>
                  <a:pt x="5772126" y="502958"/>
                  <a:pt x="5784460" y="499532"/>
                  <a:pt x="5805017" y="499532"/>
                </a:cubicBezTo>
                <a:cubicBezTo>
                  <a:pt x="5838594" y="499532"/>
                  <a:pt x="5889130" y="499875"/>
                  <a:pt x="5956624" y="500560"/>
                </a:cubicBezTo>
                <a:cubicBezTo>
                  <a:pt x="6024120" y="501245"/>
                  <a:pt x="6074655" y="501588"/>
                  <a:pt x="6108231" y="501588"/>
                </a:cubicBezTo>
                <a:cubicBezTo>
                  <a:pt x="6128788" y="501588"/>
                  <a:pt x="6140780" y="506727"/>
                  <a:pt x="6144206" y="517005"/>
                </a:cubicBezTo>
                <a:cubicBezTo>
                  <a:pt x="6145577" y="522487"/>
                  <a:pt x="6146261" y="530710"/>
                  <a:pt x="6146261" y="541674"/>
                </a:cubicBezTo>
                <a:cubicBezTo>
                  <a:pt x="6146261" y="592381"/>
                  <a:pt x="6143863" y="668441"/>
                  <a:pt x="6139067" y="769855"/>
                </a:cubicBezTo>
                <a:cubicBezTo>
                  <a:pt x="6134270" y="871269"/>
                  <a:pt x="6131872" y="947330"/>
                  <a:pt x="6131872" y="998037"/>
                </a:cubicBezTo>
                <a:cubicBezTo>
                  <a:pt x="6131872" y="1047373"/>
                  <a:pt x="6133585" y="1121378"/>
                  <a:pt x="6137011" y="1220051"/>
                </a:cubicBezTo>
                <a:cubicBezTo>
                  <a:pt x="6140437" y="1318724"/>
                  <a:pt x="6142150" y="1392386"/>
                  <a:pt x="6142150" y="1441038"/>
                </a:cubicBezTo>
                <a:cubicBezTo>
                  <a:pt x="6142150" y="1459539"/>
                  <a:pt x="6133585" y="1471187"/>
                  <a:pt x="6116454" y="1475984"/>
                </a:cubicBezTo>
                <a:cubicBezTo>
                  <a:pt x="6090415" y="1482836"/>
                  <a:pt x="6035254" y="1486263"/>
                  <a:pt x="5950971" y="1486263"/>
                </a:cubicBezTo>
                <a:cubicBezTo>
                  <a:pt x="5876281" y="1486263"/>
                  <a:pt x="5824204" y="1484207"/>
                  <a:pt x="5794739" y="1480096"/>
                </a:cubicBezTo>
                <a:cubicBezTo>
                  <a:pt x="5781720" y="1478040"/>
                  <a:pt x="5773497" y="1469817"/>
                  <a:pt x="5770071" y="1455427"/>
                </a:cubicBezTo>
                <a:cubicBezTo>
                  <a:pt x="5768015" y="1434870"/>
                  <a:pt x="5765959" y="1414314"/>
                  <a:pt x="5763903" y="1393757"/>
                </a:cubicBezTo>
                <a:cubicBezTo>
                  <a:pt x="5760477" y="1362236"/>
                  <a:pt x="5755681" y="1346476"/>
                  <a:pt x="5749514" y="1346476"/>
                </a:cubicBezTo>
                <a:cubicBezTo>
                  <a:pt x="5759107" y="1346476"/>
                  <a:pt x="5724503" y="1369774"/>
                  <a:pt x="5645701" y="1416369"/>
                </a:cubicBezTo>
                <a:cubicBezTo>
                  <a:pt x="5566900" y="1462965"/>
                  <a:pt x="5495294" y="1486263"/>
                  <a:pt x="5430882" y="1486263"/>
                </a:cubicBezTo>
                <a:cubicBezTo>
                  <a:pt x="5249296" y="1486263"/>
                  <a:pt x="5141715" y="1404378"/>
                  <a:pt x="5108139" y="1240608"/>
                </a:cubicBezTo>
                <a:cubicBezTo>
                  <a:pt x="5093064" y="1164547"/>
                  <a:pt x="5085526" y="1054225"/>
                  <a:pt x="5085526" y="909642"/>
                </a:cubicBezTo>
                <a:cubicBezTo>
                  <a:pt x="5085526" y="753410"/>
                  <a:pt x="5098203" y="630068"/>
                  <a:pt x="5123556" y="539618"/>
                </a:cubicBezTo>
                <a:cubicBezTo>
                  <a:pt x="5131094" y="511524"/>
                  <a:pt x="5145141" y="497477"/>
                  <a:pt x="5165698" y="497477"/>
                </a:cubicBezTo>
                <a:close/>
                <a:moveTo>
                  <a:pt x="3163783" y="459446"/>
                </a:moveTo>
                <a:cubicBezTo>
                  <a:pt x="3250808" y="459446"/>
                  <a:pt x="3323442" y="480003"/>
                  <a:pt x="3381686" y="521117"/>
                </a:cubicBezTo>
                <a:cubicBezTo>
                  <a:pt x="3446783" y="568398"/>
                  <a:pt x="3479332" y="634180"/>
                  <a:pt x="3479332" y="718463"/>
                </a:cubicBezTo>
                <a:lnTo>
                  <a:pt x="3479332" y="1046345"/>
                </a:lnTo>
                <a:cubicBezTo>
                  <a:pt x="3479332" y="1090885"/>
                  <a:pt x="3479675" y="1157524"/>
                  <a:pt x="3480359" y="1246261"/>
                </a:cubicBezTo>
                <a:cubicBezTo>
                  <a:pt x="3481045" y="1334998"/>
                  <a:pt x="3481387" y="1401637"/>
                  <a:pt x="3481387" y="1446177"/>
                </a:cubicBezTo>
                <a:cubicBezTo>
                  <a:pt x="3481387" y="1464678"/>
                  <a:pt x="3471794" y="1475299"/>
                  <a:pt x="3452607" y="1478040"/>
                </a:cubicBezTo>
                <a:cubicBezTo>
                  <a:pt x="3433421" y="1480781"/>
                  <a:pt x="3383400" y="1482151"/>
                  <a:pt x="3302543" y="1482151"/>
                </a:cubicBezTo>
                <a:cubicBezTo>
                  <a:pt x="3216204" y="1482151"/>
                  <a:pt x="3162755" y="1480096"/>
                  <a:pt x="3142199" y="1475984"/>
                </a:cubicBezTo>
                <a:cubicBezTo>
                  <a:pt x="3121642" y="1471873"/>
                  <a:pt x="3111363" y="1457826"/>
                  <a:pt x="3111363" y="1433843"/>
                </a:cubicBezTo>
                <a:cubicBezTo>
                  <a:pt x="3111363" y="1401637"/>
                  <a:pt x="3112391" y="1352985"/>
                  <a:pt x="3114447" y="1287889"/>
                </a:cubicBezTo>
                <a:cubicBezTo>
                  <a:pt x="3116503" y="1222792"/>
                  <a:pt x="3117530" y="1173798"/>
                  <a:pt x="3117530" y="1140907"/>
                </a:cubicBezTo>
                <a:cubicBezTo>
                  <a:pt x="3117530" y="1115553"/>
                  <a:pt x="3116845" y="1077695"/>
                  <a:pt x="3115475" y="1027330"/>
                </a:cubicBezTo>
                <a:cubicBezTo>
                  <a:pt x="3114104" y="976966"/>
                  <a:pt x="3113419" y="939107"/>
                  <a:pt x="3113419" y="913753"/>
                </a:cubicBezTo>
                <a:cubicBezTo>
                  <a:pt x="3113419" y="819877"/>
                  <a:pt x="3072648" y="772939"/>
                  <a:pt x="2991106" y="772939"/>
                </a:cubicBezTo>
                <a:cubicBezTo>
                  <a:pt x="2964382" y="772939"/>
                  <a:pt x="2933204" y="784587"/>
                  <a:pt x="2897573" y="807885"/>
                </a:cubicBezTo>
                <a:cubicBezTo>
                  <a:pt x="2859199" y="833924"/>
                  <a:pt x="2840013" y="859620"/>
                  <a:pt x="2840013" y="884974"/>
                </a:cubicBezTo>
                <a:lnTo>
                  <a:pt x="2840013" y="1440010"/>
                </a:lnTo>
                <a:cubicBezTo>
                  <a:pt x="2840013" y="1462622"/>
                  <a:pt x="2829392" y="1475299"/>
                  <a:pt x="2808150" y="1478040"/>
                </a:cubicBezTo>
                <a:cubicBezTo>
                  <a:pt x="2784167" y="1480781"/>
                  <a:pt x="2735173" y="1482151"/>
                  <a:pt x="2661168" y="1482151"/>
                </a:cubicBezTo>
                <a:cubicBezTo>
                  <a:pt x="2580996" y="1482151"/>
                  <a:pt x="2528918" y="1480096"/>
                  <a:pt x="2504936" y="1475984"/>
                </a:cubicBezTo>
                <a:cubicBezTo>
                  <a:pt x="2483693" y="1472558"/>
                  <a:pt x="2473072" y="1461252"/>
                  <a:pt x="2473072" y="1442065"/>
                </a:cubicBezTo>
                <a:cubicBezTo>
                  <a:pt x="2473072" y="1388617"/>
                  <a:pt x="2473415" y="1308103"/>
                  <a:pt x="2474100" y="1200522"/>
                </a:cubicBezTo>
                <a:cubicBezTo>
                  <a:pt x="2474786" y="1092941"/>
                  <a:pt x="2475128" y="1012084"/>
                  <a:pt x="2475128" y="957951"/>
                </a:cubicBezTo>
                <a:cubicBezTo>
                  <a:pt x="2475128" y="787328"/>
                  <a:pt x="2461766" y="653366"/>
                  <a:pt x="2435042" y="556064"/>
                </a:cubicBezTo>
                <a:cubicBezTo>
                  <a:pt x="2433672" y="549897"/>
                  <a:pt x="2432986" y="544757"/>
                  <a:pt x="2432986" y="540646"/>
                </a:cubicBezTo>
                <a:cubicBezTo>
                  <a:pt x="2432986" y="529682"/>
                  <a:pt x="2438126" y="522145"/>
                  <a:pt x="2448404" y="518033"/>
                </a:cubicBezTo>
                <a:cubicBezTo>
                  <a:pt x="2491574" y="513237"/>
                  <a:pt x="2549133" y="505699"/>
                  <a:pt x="2621082" y="495421"/>
                </a:cubicBezTo>
                <a:cubicBezTo>
                  <a:pt x="2730034" y="474179"/>
                  <a:pt x="2791362" y="463558"/>
                  <a:pt x="2805066" y="463558"/>
                </a:cubicBezTo>
                <a:cubicBezTo>
                  <a:pt x="2812603" y="463558"/>
                  <a:pt x="2818428" y="486684"/>
                  <a:pt x="2822540" y="532937"/>
                </a:cubicBezTo>
                <a:cubicBezTo>
                  <a:pt x="2826651" y="579190"/>
                  <a:pt x="2832476" y="602317"/>
                  <a:pt x="2840013" y="602317"/>
                </a:cubicBezTo>
                <a:cubicBezTo>
                  <a:pt x="2832476" y="602317"/>
                  <a:pt x="2869306" y="578505"/>
                  <a:pt x="2950506" y="530881"/>
                </a:cubicBezTo>
                <a:cubicBezTo>
                  <a:pt x="3031705" y="483258"/>
                  <a:pt x="3102798" y="459446"/>
                  <a:pt x="3163783" y="459446"/>
                </a:cubicBezTo>
                <a:close/>
                <a:moveTo>
                  <a:pt x="7521033" y="455335"/>
                </a:moveTo>
                <a:cubicBezTo>
                  <a:pt x="7628614" y="455335"/>
                  <a:pt x="7713583" y="493023"/>
                  <a:pt x="7775938" y="568398"/>
                </a:cubicBezTo>
                <a:cubicBezTo>
                  <a:pt x="7778679" y="571824"/>
                  <a:pt x="7781078" y="573537"/>
                  <a:pt x="7783134" y="573537"/>
                </a:cubicBezTo>
                <a:cubicBezTo>
                  <a:pt x="7789300" y="573537"/>
                  <a:pt x="7796324" y="556920"/>
                  <a:pt x="7804204" y="523687"/>
                </a:cubicBezTo>
                <a:cubicBezTo>
                  <a:pt x="7812084" y="490453"/>
                  <a:pt x="7821506" y="473836"/>
                  <a:pt x="7832470" y="473836"/>
                </a:cubicBezTo>
                <a:cubicBezTo>
                  <a:pt x="7857823" y="473836"/>
                  <a:pt x="7906132" y="481031"/>
                  <a:pt x="7977396" y="495421"/>
                </a:cubicBezTo>
                <a:cubicBezTo>
                  <a:pt x="8045234" y="509125"/>
                  <a:pt x="8093886" y="520774"/>
                  <a:pt x="8123350" y="530368"/>
                </a:cubicBezTo>
                <a:cubicBezTo>
                  <a:pt x="8133628" y="534479"/>
                  <a:pt x="8138768" y="539961"/>
                  <a:pt x="8138768" y="546813"/>
                </a:cubicBezTo>
                <a:cubicBezTo>
                  <a:pt x="8138768" y="549554"/>
                  <a:pt x="8137740" y="556749"/>
                  <a:pt x="8135684" y="568398"/>
                </a:cubicBezTo>
                <a:cubicBezTo>
                  <a:pt x="8113756" y="692424"/>
                  <a:pt x="8102793" y="823646"/>
                  <a:pt x="8102793" y="962062"/>
                </a:cubicBezTo>
                <a:cubicBezTo>
                  <a:pt x="8102793" y="1014825"/>
                  <a:pt x="8105876" y="1093283"/>
                  <a:pt x="8112044" y="1197438"/>
                </a:cubicBezTo>
                <a:cubicBezTo>
                  <a:pt x="8118210" y="1301593"/>
                  <a:pt x="8121294" y="1379709"/>
                  <a:pt x="8121294" y="1431787"/>
                </a:cubicBezTo>
                <a:cubicBezTo>
                  <a:pt x="8121294" y="1459196"/>
                  <a:pt x="8109303" y="1473928"/>
                  <a:pt x="8085320" y="1475984"/>
                </a:cubicBezTo>
                <a:cubicBezTo>
                  <a:pt x="8000352" y="1482151"/>
                  <a:pt x="7903048" y="1485235"/>
                  <a:pt x="7793412" y="1485235"/>
                </a:cubicBezTo>
                <a:cubicBezTo>
                  <a:pt x="7780393" y="1485235"/>
                  <a:pt x="7771656" y="1465535"/>
                  <a:pt x="7767202" y="1426134"/>
                </a:cubicBezTo>
                <a:cubicBezTo>
                  <a:pt x="7762748" y="1386733"/>
                  <a:pt x="7757438" y="1366690"/>
                  <a:pt x="7751270" y="1366005"/>
                </a:cubicBezTo>
                <a:cubicBezTo>
                  <a:pt x="7745788" y="1368746"/>
                  <a:pt x="7738593" y="1374570"/>
                  <a:pt x="7729686" y="1383478"/>
                </a:cubicBezTo>
                <a:cubicBezTo>
                  <a:pt x="7652940" y="1460909"/>
                  <a:pt x="7570712" y="1499625"/>
                  <a:pt x="7483003" y="1499625"/>
                </a:cubicBezTo>
                <a:cubicBezTo>
                  <a:pt x="7349383" y="1499625"/>
                  <a:pt x="7238719" y="1446862"/>
                  <a:pt x="7151009" y="1341337"/>
                </a:cubicBezTo>
                <a:cubicBezTo>
                  <a:pt x="7068097" y="1242664"/>
                  <a:pt x="7026640" y="1124804"/>
                  <a:pt x="7026640" y="987758"/>
                </a:cubicBezTo>
                <a:cubicBezTo>
                  <a:pt x="7026640" y="829470"/>
                  <a:pt x="7069466" y="702018"/>
                  <a:pt x="7155120" y="605400"/>
                </a:cubicBezTo>
                <a:cubicBezTo>
                  <a:pt x="7244200" y="505357"/>
                  <a:pt x="7366172" y="455335"/>
                  <a:pt x="7521033" y="455335"/>
                </a:cubicBezTo>
                <a:close/>
                <a:moveTo>
                  <a:pt x="8776756" y="447112"/>
                </a:moveTo>
                <a:cubicBezTo>
                  <a:pt x="8931619" y="447112"/>
                  <a:pt x="9057016" y="495592"/>
                  <a:pt x="9152947" y="592552"/>
                </a:cubicBezTo>
                <a:cubicBezTo>
                  <a:pt x="9248880" y="689512"/>
                  <a:pt x="9296845" y="815423"/>
                  <a:pt x="9296845" y="970285"/>
                </a:cubicBezTo>
                <a:cubicBezTo>
                  <a:pt x="9296845" y="1126517"/>
                  <a:pt x="9249050" y="1253284"/>
                  <a:pt x="9153461" y="1350587"/>
                </a:cubicBezTo>
                <a:cubicBezTo>
                  <a:pt x="9057871" y="1447890"/>
                  <a:pt x="8932304" y="1496541"/>
                  <a:pt x="8776756" y="1496541"/>
                </a:cubicBezTo>
                <a:cubicBezTo>
                  <a:pt x="8626006" y="1496541"/>
                  <a:pt x="8501980" y="1448575"/>
                  <a:pt x="8404676" y="1352643"/>
                </a:cubicBezTo>
                <a:cubicBezTo>
                  <a:pt x="8307374" y="1256711"/>
                  <a:pt x="8258723" y="1133369"/>
                  <a:pt x="8258723" y="982619"/>
                </a:cubicBezTo>
                <a:cubicBezTo>
                  <a:pt x="8258723" y="823646"/>
                  <a:pt x="8305318" y="694651"/>
                  <a:pt x="8398509" y="595636"/>
                </a:cubicBezTo>
                <a:cubicBezTo>
                  <a:pt x="8491701" y="496620"/>
                  <a:pt x="8617784" y="447112"/>
                  <a:pt x="8776756" y="447112"/>
                </a:cubicBezTo>
                <a:close/>
                <a:moveTo>
                  <a:pt x="1813982" y="447112"/>
                </a:moveTo>
                <a:cubicBezTo>
                  <a:pt x="1968844" y="447112"/>
                  <a:pt x="2094241" y="495592"/>
                  <a:pt x="2190173" y="592552"/>
                </a:cubicBezTo>
                <a:cubicBezTo>
                  <a:pt x="2286106" y="689512"/>
                  <a:pt x="2334071" y="815423"/>
                  <a:pt x="2334071" y="970285"/>
                </a:cubicBezTo>
                <a:cubicBezTo>
                  <a:pt x="2334071" y="1126517"/>
                  <a:pt x="2286276" y="1253284"/>
                  <a:pt x="2190687" y="1350587"/>
                </a:cubicBezTo>
                <a:cubicBezTo>
                  <a:pt x="2095098" y="1447890"/>
                  <a:pt x="1969529" y="1496541"/>
                  <a:pt x="1813982" y="1496541"/>
                </a:cubicBezTo>
                <a:cubicBezTo>
                  <a:pt x="1663232" y="1496541"/>
                  <a:pt x="1539205" y="1448575"/>
                  <a:pt x="1441903" y="1352643"/>
                </a:cubicBezTo>
                <a:cubicBezTo>
                  <a:pt x="1344600" y="1256711"/>
                  <a:pt x="1295949" y="1133369"/>
                  <a:pt x="1295949" y="982619"/>
                </a:cubicBezTo>
                <a:cubicBezTo>
                  <a:pt x="1295949" y="823646"/>
                  <a:pt x="1342544" y="694651"/>
                  <a:pt x="1435736" y="595636"/>
                </a:cubicBezTo>
                <a:cubicBezTo>
                  <a:pt x="1528927" y="496620"/>
                  <a:pt x="1655009" y="447112"/>
                  <a:pt x="1813982" y="447112"/>
                </a:cubicBezTo>
                <a:close/>
                <a:moveTo>
                  <a:pt x="4121088" y="437862"/>
                </a:moveTo>
                <a:cubicBezTo>
                  <a:pt x="4223187" y="437862"/>
                  <a:pt x="4312953" y="459789"/>
                  <a:pt x="4390383" y="503644"/>
                </a:cubicBezTo>
                <a:cubicBezTo>
                  <a:pt x="4408199" y="513237"/>
                  <a:pt x="4417107" y="522487"/>
                  <a:pt x="4417107" y="531395"/>
                </a:cubicBezTo>
                <a:cubicBezTo>
                  <a:pt x="4417107" y="540303"/>
                  <a:pt x="4406829" y="580732"/>
                  <a:pt x="4386271" y="652681"/>
                </a:cubicBezTo>
                <a:cubicBezTo>
                  <a:pt x="4367085" y="721889"/>
                  <a:pt x="4354580" y="763688"/>
                  <a:pt x="4348755" y="778078"/>
                </a:cubicBezTo>
                <a:cubicBezTo>
                  <a:pt x="4342931" y="792468"/>
                  <a:pt x="4336935" y="799663"/>
                  <a:pt x="4330768" y="799663"/>
                </a:cubicBezTo>
                <a:cubicBezTo>
                  <a:pt x="4330083" y="799663"/>
                  <a:pt x="4309355" y="794181"/>
                  <a:pt x="4268583" y="783217"/>
                </a:cubicBezTo>
                <a:cubicBezTo>
                  <a:pt x="4227812" y="772253"/>
                  <a:pt x="4194750" y="766772"/>
                  <a:pt x="4169396" y="766772"/>
                </a:cubicBezTo>
                <a:cubicBezTo>
                  <a:pt x="4108411" y="766772"/>
                  <a:pt x="4059760" y="785102"/>
                  <a:pt x="4023442" y="821761"/>
                </a:cubicBezTo>
                <a:cubicBezTo>
                  <a:pt x="3987125" y="858421"/>
                  <a:pt x="3968968" y="907244"/>
                  <a:pt x="3968968" y="968229"/>
                </a:cubicBezTo>
                <a:cubicBezTo>
                  <a:pt x="3968968" y="1031270"/>
                  <a:pt x="3988838" y="1080778"/>
                  <a:pt x="4028583" y="1116753"/>
                </a:cubicBezTo>
                <a:cubicBezTo>
                  <a:pt x="4068325" y="1152727"/>
                  <a:pt x="4120060" y="1170714"/>
                  <a:pt x="4183786" y="1170714"/>
                </a:cubicBezTo>
                <a:cubicBezTo>
                  <a:pt x="4213936" y="1170714"/>
                  <a:pt x="4247855" y="1163006"/>
                  <a:pt x="4285543" y="1147588"/>
                </a:cubicBezTo>
                <a:cubicBezTo>
                  <a:pt x="4323231" y="1132170"/>
                  <a:pt x="4341046" y="1124461"/>
                  <a:pt x="4338991" y="1124461"/>
                </a:cubicBezTo>
                <a:cubicBezTo>
                  <a:pt x="4350639" y="1124461"/>
                  <a:pt x="4365714" y="1167974"/>
                  <a:pt x="4384216" y="1254998"/>
                </a:cubicBezTo>
                <a:cubicBezTo>
                  <a:pt x="4399976" y="1334484"/>
                  <a:pt x="4407856" y="1387247"/>
                  <a:pt x="4407856" y="1413286"/>
                </a:cubicBezTo>
                <a:cubicBezTo>
                  <a:pt x="4407856" y="1439324"/>
                  <a:pt x="4365373" y="1461594"/>
                  <a:pt x="4280403" y="1480096"/>
                </a:cubicBezTo>
                <a:cubicBezTo>
                  <a:pt x="4214622" y="1494485"/>
                  <a:pt x="4161516" y="1501680"/>
                  <a:pt x="4121088" y="1501680"/>
                </a:cubicBezTo>
                <a:cubicBezTo>
                  <a:pt x="3970338" y="1501680"/>
                  <a:pt x="3845968" y="1450973"/>
                  <a:pt x="3747980" y="1349559"/>
                </a:cubicBezTo>
                <a:cubicBezTo>
                  <a:pt x="3649993" y="1248145"/>
                  <a:pt x="3600999" y="1121721"/>
                  <a:pt x="3600999" y="970285"/>
                </a:cubicBezTo>
                <a:cubicBezTo>
                  <a:pt x="3600999" y="820220"/>
                  <a:pt x="3650163" y="693966"/>
                  <a:pt x="3748494" y="591524"/>
                </a:cubicBezTo>
                <a:cubicBezTo>
                  <a:pt x="3846825" y="489082"/>
                  <a:pt x="3971023" y="437862"/>
                  <a:pt x="4121088" y="437862"/>
                </a:cubicBezTo>
                <a:close/>
                <a:moveTo>
                  <a:pt x="6772670" y="404970"/>
                </a:moveTo>
                <a:cubicBezTo>
                  <a:pt x="6783634" y="404970"/>
                  <a:pt x="6810700" y="441802"/>
                  <a:pt x="6853869" y="515464"/>
                </a:cubicBezTo>
                <a:cubicBezTo>
                  <a:pt x="6897039" y="589126"/>
                  <a:pt x="6918624" y="632124"/>
                  <a:pt x="6918624" y="644458"/>
                </a:cubicBezTo>
                <a:cubicBezTo>
                  <a:pt x="6918624" y="651311"/>
                  <a:pt x="6913484" y="660561"/>
                  <a:pt x="6903206" y="672210"/>
                </a:cubicBezTo>
                <a:cubicBezTo>
                  <a:pt x="6884019" y="667413"/>
                  <a:pt x="6864833" y="665015"/>
                  <a:pt x="6845647" y="665015"/>
                </a:cubicBezTo>
                <a:cubicBezTo>
                  <a:pt x="6805218" y="665015"/>
                  <a:pt x="6771300" y="673923"/>
                  <a:pt x="6743890" y="691739"/>
                </a:cubicBezTo>
                <a:cubicBezTo>
                  <a:pt x="6710999" y="712296"/>
                  <a:pt x="6694554" y="741418"/>
                  <a:pt x="6694554" y="779106"/>
                </a:cubicBezTo>
                <a:cubicBezTo>
                  <a:pt x="6694554" y="803089"/>
                  <a:pt x="6712027" y="833582"/>
                  <a:pt x="6746974" y="870584"/>
                </a:cubicBezTo>
                <a:cubicBezTo>
                  <a:pt x="6799736" y="926088"/>
                  <a:pt x="6832285" y="963433"/>
                  <a:pt x="6844619" y="982619"/>
                </a:cubicBezTo>
                <a:cubicBezTo>
                  <a:pt x="6879566" y="1034696"/>
                  <a:pt x="6897039" y="1090543"/>
                  <a:pt x="6897039" y="1150158"/>
                </a:cubicBezTo>
                <a:cubicBezTo>
                  <a:pt x="6897039" y="1185104"/>
                  <a:pt x="6890186" y="1222107"/>
                  <a:pt x="6876482" y="1261165"/>
                </a:cubicBezTo>
                <a:cubicBezTo>
                  <a:pt x="6860722" y="1304334"/>
                  <a:pt x="6840850" y="1335855"/>
                  <a:pt x="6816867" y="1355726"/>
                </a:cubicBezTo>
                <a:cubicBezTo>
                  <a:pt x="6766160" y="1399581"/>
                  <a:pt x="6706888" y="1436583"/>
                  <a:pt x="6639050" y="1466734"/>
                </a:cubicBezTo>
                <a:cubicBezTo>
                  <a:pt x="6565731" y="1498254"/>
                  <a:pt x="6498235" y="1514014"/>
                  <a:pt x="6436565" y="1514014"/>
                </a:cubicBezTo>
                <a:cubicBezTo>
                  <a:pt x="6422860" y="1514014"/>
                  <a:pt x="6392196" y="1476841"/>
                  <a:pt x="6344573" y="1402493"/>
                </a:cubicBezTo>
                <a:cubicBezTo>
                  <a:pt x="6296949" y="1328146"/>
                  <a:pt x="6273137" y="1282749"/>
                  <a:pt x="6273137" y="1266304"/>
                </a:cubicBezTo>
                <a:cubicBezTo>
                  <a:pt x="6273137" y="1260137"/>
                  <a:pt x="6276906" y="1256368"/>
                  <a:pt x="6284444" y="1254998"/>
                </a:cubicBezTo>
                <a:cubicBezTo>
                  <a:pt x="6332410" y="1246090"/>
                  <a:pt x="6380719" y="1237182"/>
                  <a:pt x="6429370" y="1228274"/>
                </a:cubicBezTo>
                <a:cubicBezTo>
                  <a:pt x="6489670" y="1209087"/>
                  <a:pt x="6519820" y="1177567"/>
                  <a:pt x="6519820" y="1133712"/>
                </a:cubicBezTo>
                <a:cubicBezTo>
                  <a:pt x="6519820" y="1103562"/>
                  <a:pt x="6502347" y="1068615"/>
                  <a:pt x="6467400" y="1028872"/>
                </a:cubicBezTo>
                <a:cubicBezTo>
                  <a:pt x="6405044" y="959664"/>
                  <a:pt x="6372496" y="923004"/>
                  <a:pt x="6369755" y="918893"/>
                </a:cubicBezTo>
                <a:cubicBezTo>
                  <a:pt x="6334808" y="869556"/>
                  <a:pt x="6317335" y="817479"/>
                  <a:pt x="6317335" y="762660"/>
                </a:cubicBezTo>
                <a:cubicBezTo>
                  <a:pt x="6317335" y="659876"/>
                  <a:pt x="6369412" y="572509"/>
                  <a:pt x="6473567" y="500560"/>
                </a:cubicBezTo>
                <a:cubicBezTo>
                  <a:pt x="6566759" y="436834"/>
                  <a:pt x="6666459" y="404970"/>
                  <a:pt x="6772670" y="404970"/>
                </a:cubicBezTo>
                <a:close/>
                <a:moveTo>
                  <a:pt x="7474780" y="47281"/>
                </a:moveTo>
                <a:cubicBezTo>
                  <a:pt x="7503560" y="47281"/>
                  <a:pt x="7541247" y="59958"/>
                  <a:pt x="7587843" y="85311"/>
                </a:cubicBezTo>
                <a:cubicBezTo>
                  <a:pt x="7634439" y="110664"/>
                  <a:pt x="7671783" y="123341"/>
                  <a:pt x="7699878" y="123341"/>
                </a:cubicBezTo>
                <a:cubicBezTo>
                  <a:pt x="7723862" y="123341"/>
                  <a:pt x="7751955" y="111350"/>
                  <a:pt x="7784162" y="87367"/>
                </a:cubicBezTo>
                <a:cubicBezTo>
                  <a:pt x="7816368" y="63383"/>
                  <a:pt x="7837609" y="51392"/>
                  <a:pt x="7847888" y="51392"/>
                </a:cubicBezTo>
                <a:cubicBezTo>
                  <a:pt x="7858166" y="51392"/>
                  <a:pt x="7882150" y="75718"/>
                  <a:pt x="7919836" y="124369"/>
                </a:cubicBezTo>
                <a:cubicBezTo>
                  <a:pt x="7957524" y="173020"/>
                  <a:pt x="7976368" y="203170"/>
                  <a:pt x="7976368" y="214819"/>
                </a:cubicBezTo>
                <a:cubicBezTo>
                  <a:pt x="7976368" y="214819"/>
                  <a:pt x="7975684" y="217560"/>
                  <a:pt x="7974312" y="223042"/>
                </a:cubicBezTo>
                <a:cubicBezTo>
                  <a:pt x="7887974" y="320345"/>
                  <a:pt x="7797180" y="368996"/>
                  <a:pt x="7701934" y="368996"/>
                </a:cubicBezTo>
                <a:cubicBezTo>
                  <a:pt x="7675210" y="368996"/>
                  <a:pt x="7641462" y="354777"/>
                  <a:pt x="7600691" y="326340"/>
                </a:cubicBezTo>
                <a:cubicBezTo>
                  <a:pt x="7559920" y="297903"/>
                  <a:pt x="7526516" y="283685"/>
                  <a:pt x="7500476" y="283685"/>
                </a:cubicBezTo>
                <a:cubicBezTo>
                  <a:pt x="7476493" y="283685"/>
                  <a:pt x="7451482" y="295334"/>
                  <a:pt x="7425444" y="318632"/>
                </a:cubicBezTo>
                <a:cubicBezTo>
                  <a:pt x="7399404" y="341929"/>
                  <a:pt x="7382274" y="353578"/>
                  <a:pt x="7374052" y="353578"/>
                </a:cubicBezTo>
                <a:cubicBezTo>
                  <a:pt x="7354866" y="346726"/>
                  <a:pt x="7325400" y="324113"/>
                  <a:pt x="7285657" y="285741"/>
                </a:cubicBezTo>
                <a:cubicBezTo>
                  <a:pt x="7245914" y="247368"/>
                  <a:pt x="7225699" y="219958"/>
                  <a:pt x="7225014" y="203513"/>
                </a:cubicBezTo>
                <a:cubicBezTo>
                  <a:pt x="7232552" y="174733"/>
                  <a:pt x="7267840" y="141500"/>
                  <a:pt x="7330882" y="103812"/>
                </a:cubicBezTo>
                <a:cubicBezTo>
                  <a:pt x="7393924" y="66125"/>
                  <a:pt x="7441889" y="47281"/>
                  <a:pt x="7474780" y="47281"/>
                </a:cubicBezTo>
                <a:close/>
                <a:moveTo>
                  <a:pt x="4537942" y="31863"/>
                </a:moveTo>
                <a:lnTo>
                  <a:pt x="4904881" y="31863"/>
                </a:lnTo>
                <a:cubicBezTo>
                  <a:pt x="4922012" y="31863"/>
                  <a:pt x="4929892" y="39058"/>
                  <a:pt x="4928522" y="53448"/>
                </a:cubicBezTo>
                <a:lnTo>
                  <a:pt x="4927494" y="71949"/>
                </a:lnTo>
                <a:cubicBezTo>
                  <a:pt x="4909678" y="367968"/>
                  <a:pt x="4900770" y="629726"/>
                  <a:pt x="4900770" y="857222"/>
                </a:cubicBezTo>
                <a:cubicBezTo>
                  <a:pt x="4900770" y="1044290"/>
                  <a:pt x="4901456" y="1187845"/>
                  <a:pt x="4902826" y="1287889"/>
                </a:cubicBezTo>
                <a:cubicBezTo>
                  <a:pt x="4902826" y="1303649"/>
                  <a:pt x="4903854" y="1330715"/>
                  <a:pt x="4905909" y="1369089"/>
                </a:cubicBezTo>
                <a:cubicBezTo>
                  <a:pt x="4907965" y="1404035"/>
                  <a:pt x="4908993" y="1431102"/>
                  <a:pt x="4908993" y="1450288"/>
                </a:cubicBezTo>
                <a:cubicBezTo>
                  <a:pt x="4908993" y="1464678"/>
                  <a:pt x="4900428" y="1473243"/>
                  <a:pt x="4883297" y="1475984"/>
                </a:cubicBezTo>
                <a:cubicBezTo>
                  <a:pt x="4852461" y="1481466"/>
                  <a:pt x="4796958" y="1484207"/>
                  <a:pt x="4716787" y="1484207"/>
                </a:cubicBezTo>
                <a:cubicBezTo>
                  <a:pt x="4634560" y="1484207"/>
                  <a:pt x="4582139" y="1481466"/>
                  <a:pt x="4559527" y="1475984"/>
                </a:cubicBezTo>
                <a:cubicBezTo>
                  <a:pt x="4544451" y="1472558"/>
                  <a:pt x="4535886" y="1463307"/>
                  <a:pt x="4533830" y="1448232"/>
                </a:cubicBezTo>
                <a:cubicBezTo>
                  <a:pt x="4533830" y="1446177"/>
                  <a:pt x="4533830" y="1431444"/>
                  <a:pt x="4533830" y="1404035"/>
                </a:cubicBezTo>
                <a:cubicBezTo>
                  <a:pt x="4533830" y="1343050"/>
                  <a:pt x="4534516" y="1251743"/>
                  <a:pt x="4535886" y="1130115"/>
                </a:cubicBezTo>
                <a:cubicBezTo>
                  <a:pt x="4537256" y="1008486"/>
                  <a:pt x="4537942" y="917522"/>
                  <a:pt x="4537942" y="857222"/>
                </a:cubicBezTo>
                <a:cubicBezTo>
                  <a:pt x="4537942" y="569426"/>
                  <a:pt x="4538285" y="438204"/>
                  <a:pt x="4538970" y="463558"/>
                </a:cubicBezTo>
                <a:cubicBezTo>
                  <a:pt x="4536914" y="312122"/>
                  <a:pt x="4528349" y="181586"/>
                  <a:pt x="4513273" y="71949"/>
                </a:cubicBezTo>
                <a:cubicBezTo>
                  <a:pt x="4511903" y="64411"/>
                  <a:pt x="4511218" y="58587"/>
                  <a:pt x="4511218" y="54476"/>
                </a:cubicBezTo>
                <a:cubicBezTo>
                  <a:pt x="4511218" y="39401"/>
                  <a:pt x="4520126" y="31863"/>
                  <a:pt x="4537942" y="31863"/>
                </a:cubicBezTo>
                <a:close/>
                <a:moveTo>
                  <a:pt x="694823" y="0"/>
                </a:moveTo>
                <a:cubicBezTo>
                  <a:pt x="916837" y="0"/>
                  <a:pt x="1090885" y="68180"/>
                  <a:pt x="1216967" y="204541"/>
                </a:cubicBezTo>
                <a:cubicBezTo>
                  <a:pt x="1230672" y="219616"/>
                  <a:pt x="1237524" y="232978"/>
                  <a:pt x="1237524" y="244627"/>
                </a:cubicBezTo>
                <a:cubicBezTo>
                  <a:pt x="1237524" y="257646"/>
                  <a:pt x="1213713" y="305955"/>
                  <a:pt x="1166089" y="389553"/>
                </a:cubicBezTo>
                <a:cubicBezTo>
                  <a:pt x="1118466" y="473151"/>
                  <a:pt x="1088487" y="520089"/>
                  <a:pt x="1076153" y="530368"/>
                </a:cubicBezTo>
                <a:cubicBezTo>
                  <a:pt x="1070671" y="535849"/>
                  <a:pt x="1063819" y="538590"/>
                  <a:pt x="1055596" y="538590"/>
                </a:cubicBezTo>
                <a:cubicBezTo>
                  <a:pt x="1052170" y="538590"/>
                  <a:pt x="1035039" y="524886"/>
                  <a:pt x="1004204" y="497477"/>
                </a:cubicBezTo>
                <a:cubicBezTo>
                  <a:pt x="967201" y="464585"/>
                  <a:pt x="930884" y="438889"/>
                  <a:pt x="895252" y="420388"/>
                </a:cubicBezTo>
                <a:cubicBezTo>
                  <a:pt x="841119" y="392979"/>
                  <a:pt x="784930" y="379274"/>
                  <a:pt x="726686" y="379274"/>
                </a:cubicBezTo>
                <a:cubicBezTo>
                  <a:pt x="625957" y="379274"/>
                  <a:pt x="545442" y="416962"/>
                  <a:pt x="485142" y="492337"/>
                </a:cubicBezTo>
                <a:cubicBezTo>
                  <a:pt x="429639" y="562231"/>
                  <a:pt x="401887" y="648570"/>
                  <a:pt x="401887" y="751354"/>
                </a:cubicBezTo>
                <a:cubicBezTo>
                  <a:pt x="401887" y="855509"/>
                  <a:pt x="429639" y="942875"/>
                  <a:pt x="485142" y="1013454"/>
                </a:cubicBezTo>
                <a:cubicBezTo>
                  <a:pt x="545442" y="1090200"/>
                  <a:pt x="625957" y="1128573"/>
                  <a:pt x="726686" y="1128573"/>
                </a:cubicBezTo>
                <a:cubicBezTo>
                  <a:pt x="786301" y="1128573"/>
                  <a:pt x="842832" y="1115553"/>
                  <a:pt x="896280" y="1089515"/>
                </a:cubicBezTo>
                <a:cubicBezTo>
                  <a:pt x="931227" y="1072384"/>
                  <a:pt x="966859" y="1048401"/>
                  <a:pt x="1003176" y="1017566"/>
                </a:cubicBezTo>
                <a:cubicBezTo>
                  <a:pt x="1033326" y="991527"/>
                  <a:pt x="1050114" y="978508"/>
                  <a:pt x="1053540" y="978508"/>
                </a:cubicBezTo>
                <a:cubicBezTo>
                  <a:pt x="1060392" y="978508"/>
                  <a:pt x="1067245" y="982276"/>
                  <a:pt x="1074097" y="989814"/>
                </a:cubicBezTo>
                <a:cubicBezTo>
                  <a:pt x="1085061" y="1002148"/>
                  <a:pt x="1114868" y="1044975"/>
                  <a:pt x="1163520" y="1118294"/>
                </a:cubicBezTo>
                <a:cubicBezTo>
                  <a:pt x="1213541" y="1194355"/>
                  <a:pt x="1238552" y="1236154"/>
                  <a:pt x="1238552" y="1243691"/>
                </a:cubicBezTo>
                <a:cubicBezTo>
                  <a:pt x="1238552" y="1254655"/>
                  <a:pt x="1231357" y="1269045"/>
                  <a:pt x="1216967" y="1286861"/>
                </a:cubicBezTo>
                <a:cubicBezTo>
                  <a:pt x="1090885" y="1436926"/>
                  <a:pt x="923347" y="1511959"/>
                  <a:pt x="714352" y="1511959"/>
                </a:cubicBezTo>
                <a:cubicBezTo>
                  <a:pt x="500560" y="1511959"/>
                  <a:pt x="327197" y="1438982"/>
                  <a:pt x="194262" y="1293028"/>
                </a:cubicBezTo>
                <a:cubicBezTo>
                  <a:pt x="64754" y="1151871"/>
                  <a:pt x="0" y="973711"/>
                  <a:pt x="0" y="758549"/>
                </a:cubicBezTo>
                <a:cubicBezTo>
                  <a:pt x="0" y="550239"/>
                  <a:pt x="63384" y="373450"/>
                  <a:pt x="190151" y="228181"/>
                </a:cubicBezTo>
                <a:cubicBezTo>
                  <a:pt x="322400" y="76060"/>
                  <a:pt x="490624" y="0"/>
                  <a:pt x="694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11500">
              <a:latin typeface="Berlin Sans FB Demi" panose="020E0802020502020306" pitchFamily="34" charset="0"/>
            </a:endParaRPr>
          </a:p>
        </p:txBody>
      </p:sp>
      <p:pic>
        <p:nvPicPr>
          <p:cNvPr id="25" name="Graphic 24" descr="Agriculture outline">
            <a:extLst>
              <a:ext uri="{FF2B5EF4-FFF2-40B4-BE49-F238E27FC236}">
                <a16:creationId xmlns:a16="http://schemas.microsoft.com/office/drawing/2014/main" id="{F6A01535-795E-16BE-D537-3B7B384CE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2627" y="3779701"/>
            <a:ext cx="1067473" cy="1067473"/>
          </a:xfrm>
          <a:prstGeom prst="rect">
            <a:avLst/>
          </a:prstGeom>
        </p:spPr>
      </p:pic>
      <p:pic>
        <p:nvPicPr>
          <p:cNvPr id="26" name="Graphic 25" descr="Production outline">
            <a:extLst>
              <a:ext uri="{FF2B5EF4-FFF2-40B4-BE49-F238E27FC236}">
                <a16:creationId xmlns:a16="http://schemas.microsoft.com/office/drawing/2014/main" id="{628C9E78-9B82-CD72-7B92-040F64424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0786" y="4084202"/>
            <a:ext cx="1014439" cy="1014439"/>
          </a:xfrm>
          <a:prstGeom prst="rect">
            <a:avLst/>
          </a:prstGeom>
        </p:spPr>
      </p:pic>
      <p:pic>
        <p:nvPicPr>
          <p:cNvPr id="27" name="Graphic 26" descr="Rain outline">
            <a:extLst>
              <a:ext uri="{FF2B5EF4-FFF2-40B4-BE49-F238E27FC236}">
                <a16:creationId xmlns:a16="http://schemas.microsoft.com/office/drawing/2014/main" id="{37EF8FB6-5E60-235E-28F8-4A6340B31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3689" y="5330438"/>
            <a:ext cx="1094308" cy="1094308"/>
          </a:xfrm>
          <a:prstGeom prst="rect">
            <a:avLst/>
          </a:prstGeom>
        </p:spPr>
      </p:pic>
      <p:pic>
        <p:nvPicPr>
          <p:cNvPr id="28" name="Graphic 27" descr="Leaky Tap outline">
            <a:extLst>
              <a:ext uri="{FF2B5EF4-FFF2-40B4-BE49-F238E27FC236}">
                <a16:creationId xmlns:a16="http://schemas.microsoft.com/office/drawing/2014/main" id="{416165F6-92B3-4186-6633-67AB32DD2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965" y="5285954"/>
            <a:ext cx="1138792" cy="1138792"/>
          </a:xfrm>
          <a:prstGeom prst="rect">
            <a:avLst/>
          </a:prstGeom>
        </p:spPr>
      </p:pic>
      <p:pic>
        <p:nvPicPr>
          <p:cNvPr id="30" name="Graphic 29" descr="Water outline">
            <a:extLst>
              <a:ext uri="{FF2B5EF4-FFF2-40B4-BE49-F238E27FC236}">
                <a16:creationId xmlns:a16="http://schemas.microsoft.com/office/drawing/2014/main" id="{FD33E111-50F8-26FE-11E7-A67FBF877E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33" y="3856237"/>
            <a:ext cx="914400" cy="914400"/>
          </a:xfrm>
          <a:prstGeom prst="rect">
            <a:avLst/>
          </a:prstGeom>
        </p:spPr>
      </p:pic>
      <p:pic>
        <p:nvPicPr>
          <p:cNvPr id="32" name="Graphic 31" descr="Deciduous tree outline">
            <a:extLst>
              <a:ext uri="{FF2B5EF4-FFF2-40B4-BE49-F238E27FC236}">
                <a16:creationId xmlns:a16="http://schemas.microsoft.com/office/drawing/2014/main" id="{E7840E74-1EE9-A3C7-2E10-40438A34FB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0034" y="5510346"/>
            <a:ext cx="914400" cy="914400"/>
          </a:xfrm>
          <a:prstGeom prst="rect">
            <a:avLst/>
          </a:prstGeom>
        </p:spPr>
      </p:pic>
      <p:pic>
        <p:nvPicPr>
          <p:cNvPr id="34" name="Graphic 33" descr="Right Brain outline">
            <a:extLst>
              <a:ext uri="{FF2B5EF4-FFF2-40B4-BE49-F238E27FC236}">
                <a16:creationId xmlns:a16="http://schemas.microsoft.com/office/drawing/2014/main" id="{737E77AE-0882-D5B4-4484-F1F9886E7E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8868" y="5097271"/>
            <a:ext cx="914400" cy="914400"/>
          </a:xfrm>
          <a:prstGeom prst="rect">
            <a:avLst/>
          </a:prstGeom>
        </p:spPr>
      </p:pic>
      <p:pic>
        <p:nvPicPr>
          <p:cNvPr id="36" name="Graphic 35" descr="Coins outline">
            <a:extLst>
              <a:ext uri="{FF2B5EF4-FFF2-40B4-BE49-F238E27FC236}">
                <a16:creationId xmlns:a16="http://schemas.microsoft.com/office/drawing/2014/main" id="{0771FA79-4E98-DC05-12C4-1934D2A90F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9451" y="43134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57C7-2F26-97E6-0CAC-71728C57B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5B6485-12CE-D257-73D4-2B6F2C1A5B30}"/>
              </a:ext>
            </a:extLst>
          </p:cNvPr>
          <p:cNvSpPr/>
          <p:nvPr/>
        </p:nvSpPr>
        <p:spPr>
          <a:xfrm>
            <a:off x="0" y="0"/>
            <a:ext cx="1219198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56F1F-11F6-C88D-3AA5-A6DD5AE79D33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15" name="Picture 14" descr="The surface of the water with ripple">
              <a:extLst>
                <a:ext uri="{FF2B5EF4-FFF2-40B4-BE49-F238E27FC236}">
                  <a16:creationId xmlns:a16="http://schemas.microsoft.com/office/drawing/2014/main" id="{912D1999-7520-3C91-76DD-C3071413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EE1494-F7C4-AC78-CA65-1D439823874D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2A72537-B19F-EC55-29AD-7FE75871A388}"/>
              </a:ext>
            </a:extLst>
          </p:cNvPr>
          <p:cNvSpPr txBox="1"/>
          <p:nvPr/>
        </p:nvSpPr>
        <p:spPr>
          <a:xfrm>
            <a:off x="1386830" y="576771"/>
            <a:ext cx="941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 que é Importante Economizar Água?</a:t>
            </a:r>
            <a:endParaRPr lang="pt-PT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E0A70-3692-BB56-0286-7C2B636E952B}"/>
              </a:ext>
            </a:extLst>
          </p:cNvPr>
          <p:cNvSpPr/>
          <p:nvPr/>
        </p:nvSpPr>
        <p:spPr>
          <a:xfrm>
            <a:off x="5067202" y="2476980"/>
            <a:ext cx="947774" cy="887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56D71-DBDC-9AC4-41BE-3F2A3E1BC6C0}"/>
              </a:ext>
            </a:extLst>
          </p:cNvPr>
          <p:cNvSpPr/>
          <p:nvPr/>
        </p:nvSpPr>
        <p:spPr>
          <a:xfrm>
            <a:off x="6208562" y="2476980"/>
            <a:ext cx="947774" cy="88728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C568E-49F4-6FF4-ACA3-58A2DAAB443F}"/>
              </a:ext>
            </a:extLst>
          </p:cNvPr>
          <p:cNvSpPr/>
          <p:nvPr/>
        </p:nvSpPr>
        <p:spPr>
          <a:xfrm>
            <a:off x="6208562" y="3530844"/>
            <a:ext cx="947774" cy="8872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D30B7-C91F-A37F-024D-84D681A2F8FB}"/>
              </a:ext>
            </a:extLst>
          </p:cNvPr>
          <p:cNvSpPr/>
          <p:nvPr/>
        </p:nvSpPr>
        <p:spPr>
          <a:xfrm>
            <a:off x="5067202" y="3530844"/>
            <a:ext cx="947774" cy="887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526B7CE7-EBE1-2975-1A89-6C9441BC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0576" y="2507117"/>
            <a:ext cx="887284" cy="887284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9177687A-5471-E776-1A41-DB3C57FE0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807" y="2498436"/>
            <a:ext cx="887284" cy="887284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A539590E-F00F-D191-17FD-58DBA238D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576" y="3530844"/>
            <a:ext cx="914400" cy="914400"/>
          </a:xfrm>
          <a:prstGeom prst="rect">
            <a:avLst/>
          </a:prstGeom>
        </p:spPr>
      </p:pic>
      <p:pic>
        <p:nvPicPr>
          <p:cNvPr id="24" name="Graphic 23" descr="Right Brain with solid fill">
            <a:extLst>
              <a:ext uri="{FF2B5EF4-FFF2-40B4-BE49-F238E27FC236}">
                <a16:creationId xmlns:a16="http://schemas.microsoft.com/office/drawing/2014/main" id="{3E94ADC0-850B-DB00-F48B-708087681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62" y="35037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C1423-A080-9EAC-49AE-29F12817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262996"/>
            <a:ext cx="5251316" cy="1807305"/>
          </a:xfrm>
        </p:spPr>
        <p:txBody>
          <a:bodyPr>
            <a:normAutofit/>
          </a:bodyPr>
          <a:lstStyle/>
          <a:p>
            <a:r>
              <a:rPr lang="pt-PT"/>
              <a:t>Bibliografia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673D5B-D4D2-922E-58B9-C7BD8363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12" y="1908754"/>
            <a:ext cx="5386055" cy="455736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Manganello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Kristin, &amp;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Schelmetic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Tracey. (2023, December 22). </a:t>
            </a:r>
            <a:r>
              <a:rPr lang="en-GB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Industries Use the Most Water?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Thomasnet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PENA, R. F. A. (2024, </a:t>
            </a:r>
            <a:r>
              <a:rPr lang="pt-PT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November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13).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Atividades que mais consomem água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Brasil Escola. </a:t>
            </a:r>
          </a:p>
          <a:p>
            <a:pPr marL="0" indent="0">
              <a:buNone/>
            </a:pPr>
            <a:r>
              <a:rPr lang="en-GB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Ritchie, H., &amp; </a:t>
            </a:r>
            <a:r>
              <a:rPr lang="en-GB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Roser</a:t>
            </a:r>
            <a:r>
              <a:rPr lang="en-GB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(2015). </a:t>
            </a:r>
            <a:r>
              <a:rPr lang="en-GB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 Use and Stress</a:t>
            </a:r>
            <a:r>
              <a:rPr lang="en-GB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Our World in Data. </a:t>
            </a:r>
            <a:endParaRPr lang="pt-PT" kern="1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 Use in Agriculture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(2020, October 25).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Energypedia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Crops Consume the Most Water?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(2020, June 18). MSF Agriculture.</a:t>
            </a:r>
          </a:p>
          <a:p>
            <a:pPr marL="0" indent="0">
              <a:buNone/>
            </a:pPr>
            <a:r>
              <a:rPr lang="en-GB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 for Prosperity and Peace - Statistics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(2024, February 26).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Unesco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Cherlinka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 (2024, March 19).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Uso Da Água Na Agricultura Com Métodos Sustentáveis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EOS Data </a:t>
            </a:r>
            <a:r>
              <a:rPr lang="pt-PT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Maia, M. (2021, </a:t>
            </a:r>
            <a:r>
              <a:rPr lang="pt-PT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July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8).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Redutores de caudal: a melhor forma de poupar água em casa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Ekonomista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Relatório de Conjuntura dos Recursos Hídricos no Brasil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(2021).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 for Prosperity and Peace - Statistics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(2024, February 26).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Unesco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Cherlinka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 (2024, March 19).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Uso Da Água Na Agricultura Com Métodos Sustentáveis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EOS Data </a:t>
            </a:r>
            <a:r>
              <a:rPr lang="pt-PT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Lopes, R. (2020). Soluções para Economia de Água no Uso Doméstico.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Revista Brasileira de Recursos Hídricos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i="1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Tecnologias digitais ajudam a economizar água no campo</a:t>
            </a:r>
            <a:r>
              <a:rPr lang="pt-PT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(n.d.). </a:t>
            </a:r>
            <a:r>
              <a:rPr lang="en-GB" kern="1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Vivomeunegocio</a:t>
            </a:r>
            <a:r>
              <a:rPr lang="en-GB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/>
          </a:p>
        </p:txBody>
      </p:sp>
      <p:pic>
        <p:nvPicPr>
          <p:cNvPr id="5" name="Content Placeholder 4" descr="Side view of rippling water">
            <a:extLst>
              <a:ext uri="{FF2B5EF4-FFF2-40B4-BE49-F238E27FC236}">
                <a16:creationId xmlns:a16="http://schemas.microsoft.com/office/drawing/2014/main" id="{CAFAB4AF-03CB-0591-657D-8CE8A175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6" r="2566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51D8DA-5257-8C4E-023A-C6DE435B170B}"/>
              </a:ext>
            </a:extLst>
          </p:cNvPr>
          <p:cNvCxnSpPr/>
          <p:nvPr/>
        </p:nvCxnSpPr>
        <p:spPr>
          <a:xfrm>
            <a:off x="938083" y="1611086"/>
            <a:ext cx="29263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381B-9CB3-BDD3-38F3-8D79FACA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D0FB123-C078-BE62-2335-2C6071BB7870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9" name="Picture 8" descr="The surface of the water with ripple">
              <a:extLst>
                <a:ext uri="{FF2B5EF4-FFF2-40B4-BE49-F238E27FC236}">
                  <a16:creationId xmlns:a16="http://schemas.microsoft.com/office/drawing/2014/main" id="{9E9D0D31-63C2-FE20-4A3E-4F075EC2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8400DE-3B64-F057-F362-E29FFDF6E2F0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B3DEAC-14D6-C1E4-B86C-3DF89F87E0F7}"/>
              </a:ext>
            </a:extLst>
          </p:cNvPr>
          <p:cNvSpPr txBox="1"/>
          <p:nvPr/>
        </p:nvSpPr>
        <p:spPr>
          <a:xfrm>
            <a:off x="1386840" y="-1637526"/>
            <a:ext cx="941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 que é Importante Economizar Água?</a:t>
            </a:r>
            <a:endParaRPr lang="pt-PT" sz="40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C41C4-6278-6833-BF89-CC38BA587EC0}"/>
              </a:ext>
            </a:extLst>
          </p:cNvPr>
          <p:cNvSpPr/>
          <p:nvPr/>
        </p:nvSpPr>
        <p:spPr>
          <a:xfrm>
            <a:off x="150471" y="136443"/>
            <a:ext cx="5864505" cy="32278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255A6-07A9-44A7-BA9C-6D297056F06B}"/>
              </a:ext>
            </a:extLst>
          </p:cNvPr>
          <p:cNvSpPr/>
          <p:nvPr/>
        </p:nvSpPr>
        <p:spPr>
          <a:xfrm>
            <a:off x="6208562" y="2476980"/>
            <a:ext cx="947774" cy="88728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10E9C-8987-2DB3-33CA-F55464DEB841}"/>
              </a:ext>
            </a:extLst>
          </p:cNvPr>
          <p:cNvSpPr/>
          <p:nvPr/>
        </p:nvSpPr>
        <p:spPr>
          <a:xfrm>
            <a:off x="6208562" y="3530844"/>
            <a:ext cx="947774" cy="8872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B8F60-8D5B-CD7A-9647-BEA7280B34DB}"/>
              </a:ext>
            </a:extLst>
          </p:cNvPr>
          <p:cNvSpPr/>
          <p:nvPr/>
        </p:nvSpPr>
        <p:spPr>
          <a:xfrm>
            <a:off x="5067202" y="3530844"/>
            <a:ext cx="947774" cy="887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AF318FC1-FEDB-0B8B-C280-2462353C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0576" y="2507117"/>
            <a:ext cx="887284" cy="887284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FE3BB1C7-8501-F195-422E-05620F32C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807" y="2498436"/>
            <a:ext cx="887284" cy="887284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D12AB7A9-E9C3-087E-2108-C45DAF622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576" y="3530844"/>
            <a:ext cx="914400" cy="914400"/>
          </a:xfrm>
          <a:prstGeom prst="rect">
            <a:avLst/>
          </a:prstGeom>
        </p:spPr>
      </p:pic>
      <p:pic>
        <p:nvPicPr>
          <p:cNvPr id="24" name="Graphic 23" descr="Right Brain with solid fill">
            <a:extLst>
              <a:ext uri="{FF2B5EF4-FFF2-40B4-BE49-F238E27FC236}">
                <a16:creationId xmlns:a16="http://schemas.microsoft.com/office/drawing/2014/main" id="{48E869AF-F30E-CDA8-C0ED-4DA87DF7BA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62" y="350372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A818E-B6A1-ED7D-56BE-522765642D0E}"/>
              </a:ext>
            </a:extLst>
          </p:cNvPr>
          <p:cNvSpPr txBox="1"/>
          <p:nvPr/>
        </p:nvSpPr>
        <p:spPr>
          <a:xfrm>
            <a:off x="519161" y="459322"/>
            <a:ext cx="5324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Escassez Hídrica Global: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pt-PT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 várias regiões do mundo, a água potável é um recurso limitado e enfrenta escassez crítica.</a:t>
            </a:r>
          </a:p>
          <a:p>
            <a:pPr algn="just"/>
            <a:endParaRPr lang="pt-PT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ONU estima que até 2030 quase metade da população mundial poderá viver em áreas com déficit de água.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008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93BC-4B74-0D44-542A-EB0F1A5B4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DE9F55-9733-31C1-0D4F-30E40D4C8C79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4" name="Picture 3" descr="The surface of the water with ripple">
              <a:extLst>
                <a:ext uri="{FF2B5EF4-FFF2-40B4-BE49-F238E27FC236}">
                  <a16:creationId xmlns:a16="http://schemas.microsoft.com/office/drawing/2014/main" id="{110A27CF-095C-1407-DE2D-6523BB09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F6BB50-173E-8BC5-83AA-D7B54938C98A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ABE956-0050-6AAF-F175-C638905917A1}"/>
              </a:ext>
            </a:extLst>
          </p:cNvPr>
          <p:cNvSpPr/>
          <p:nvPr/>
        </p:nvSpPr>
        <p:spPr>
          <a:xfrm>
            <a:off x="5067202" y="2476980"/>
            <a:ext cx="947774" cy="887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B82B3-0292-2E41-3FA6-CFE58FA00432}"/>
              </a:ext>
            </a:extLst>
          </p:cNvPr>
          <p:cNvSpPr/>
          <p:nvPr/>
        </p:nvSpPr>
        <p:spPr>
          <a:xfrm>
            <a:off x="6208561" y="231494"/>
            <a:ext cx="5736511" cy="313277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775FC-C5F2-C66D-6A02-61AC121141B3}"/>
              </a:ext>
            </a:extLst>
          </p:cNvPr>
          <p:cNvSpPr/>
          <p:nvPr/>
        </p:nvSpPr>
        <p:spPr>
          <a:xfrm>
            <a:off x="6208562" y="3530844"/>
            <a:ext cx="947774" cy="8872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90800-03AB-0E86-8080-7E9D30EA4B4A}"/>
              </a:ext>
            </a:extLst>
          </p:cNvPr>
          <p:cNvSpPr/>
          <p:nvPr/>
        </p:nvSpPr>
        <p:spPr>
          <a:xfrm>
            <a:off x="5067202" y="3530844"/>
            <a:ext cx="947774" cy="887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89727195-C10F-AE69-B2CE-8CF5EEDD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0576" y="2507117"/>
            <a:ext cx="887284" cy="887284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58C298BB-D437-6E4D-3E07-18B68E22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807" y="2498436"/>
            <a:ext cx="887284" cy="887284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84D3EF82-E745-83D2-9763-3873E20EB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576" y="3530844"/>
            <a:ext cx="914400" cy="914400"/>
          </a:xfrm>
          <a:prstGeom prst="rect">
            <a:avLst/>
          </a:prstGeom>
        </p:spPr>
      </p:pic>
      <p:pic>
        <p:nvPicPr>
          <p:cNvPr id="24" name="Graphic 23" descr="Right Brain with solid fill">
            <a:extLst>
              <a:ext uri="{FF2B5EF4-FFF2-40B4-BE49-F238E27FC236}">
                <a16:creationId xmlns:a16="http://schemas.microsoft.com/office/drawing/2014/main" id="{9BD2F287-1A26-4CE1-F827-9838FE1D2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62" y="350372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782B6-CDE1-C816-6763-99C8E16E5FDA}"/>
              </a:ext>
            </a:extLst>
          </p:cNvPr>
          <p:cNvSpPr txBox="1"/>
          <p:nvPr/>
        </p:nvSpPr>
        <p:spPr>
          <a:xfrm>
            <a:off x="6665423" y="628195"/>
            <a:ext cx="48227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Impacto Ambiental: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uso excessivo de água afeta o meio ambiente, esgotando aquíferos e prejudicando ecossistemas aquáticos.</a:t>
            </a:r>
          </a:p>
          <a:p>
            <a:pPr algn="just"/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227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A4A18-3C03-5FB5-A2EB-0023529F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5C069A-D13C-9717-40F0-A66AED2D52ED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DDD37CAC-7481-7C89-51F6-3E738639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97216C-64BB-25CE-049A-1FED8CC07ADB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D868FD3-E17D-C330-E008-28AF6E9DEB28}"/>
              </a:ext>
            </a:extLst>
          </p:cNvPr>
          <p:cNvSpPr/>
          <p:nvPr/>
        </p:nvSpPr>
        <p:spPr>
          <a:xfrm>
            <a:off x="5067202" y="2476980"/>
            <a:ext cx="947774" cy="887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BF0F5A-937B-7E3D-D0D3-EFB1E244419D}"/>
              </a:ext>
            </a:extLst>
          </p:cNvPr>
          <p:cNvSpPr/>
          <p:nvPr/>
        </p:nvSpPr>
        <p:spPr>
          <a:xfrm>
            <a:off x="6208562" y="2476980"/>
            <a:ext cx="947774" cy="88728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934B67-A158-DF07-8A53-B8364B972944}"/>
              </a:ext>
            </a:extLst>
          </p:cNvPr>
          <p:cNvSpPr/>
          <p:nvPr/>
        </p:nvSpPr>
        <p:spPr>
          <a:xfrm>
            <a:off x="6208562" y="3530844"/>
            <a:ext cx="947774" cy="8872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044-03B6-97E9-7051-CB20CF04B87B}"/>
              </a:ext>
            </a:extLst>
          </p:cNvPr>
          <p:cNvSpPr/>
          <p:nvPr/>
        </p:nvSpPr>
        <p:spPr>
          <a:xfrm>
            <a:off x="219919" y="3530844"/>
            <a:ext cx="5795057" cy="3101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2120EEAF-E153-AA38-89BB-76094F0B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0576" y="2507117"/>
            <a:ext cx="887284" cy="887284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174554A8-439B-2AFD-1B15-079A99BF3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807" y="2498436"/>
            <a:ext cx="887284" cy="887284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8EE3A736-F834-3DF3-507C-C1EF7422A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576" y="3530844"/>
            <a:ext cx="914400" cy="914400"/>
          </a:xfrm>
          <a:prstGeom prst="rect">
            <a:avLst/>
          </a:prstGeom>
        </p:spPr>
      </p:pic>
      <p:pic>
        <p:nvPicPr>
          <p:cNvPr id="24" name="Graphic 23" descr="Right Brain with solid fill">
            <a:extLst>
              <a:ext uri="{FF2B5EF4-FFF2-40B4-BE49-F238E27FC236}">
                <a16:creationId xmlns:a16="http://schemas.microsoft.com/office/drawing/2014/main" id="{771D78D7-C172-4C03-1014-426D4DF6E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62" y="350372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D352FB-60EE-E3FD-C16E-9126CB3C5B84}"/>
              </a:ext>
            </a:extLst>
          </p:cNvPr>
          <p:cNvSpPr txBox="1"/>
          <p:nvPr/>
        </p:nvSpPr>
        <p:spPr>
          <a:xfrm>
            <a:off x="587125" y="4204406"/>
            <a:ext cx="4953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Redução de Custos: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pt-PT" kern="1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Economizar água reduz custos com contas e energia, pois menos água requer menos tratamento e transporte.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17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DF01-281C-17CA-49C5-15FA84BA7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C9B312-82A1-CEB7-959C-BF4D5269BC95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4" name="Picture 3" descr="The surface of the water with ripple">
              <a:extLst>
                <a:ext uri="{FF2B5EF4-FFF2-40B4-BE49-F238E27FC236}">
                  <a16:creationId xmlns:a16="http://schemas.microsoft.com/office/drawing/2014/main" id="{0CA5FCC8-E0BF-F989-60CA-FA262496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D48B09-3C4C-761A-6149-68F642C34524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2981C54-9025-B30F-DA21-2180D615C6CC}"/>
              </a:ext>
            </a:extLst>
          </p:cNvPr>
          <p:cNvSpPr/>
          <p:nvPr/>
        </p:nvSpPr>
        <p:spPr>
          <a:xfrm>
            <a:off x="5067202" y="2476980"/>
            <a:ext cx="947774" cy="887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34B152-EC2E-A6D1-6373-1F9F13BBDE92}"/>
              </a:ext>
            </a:extLst>
          </p:cNvPr>
          <p:cNvSpPr/>
          <p:nvPr/>
        </p:nvSpPr>
        <p:spPr>
          <a:xfrm>
            <a:off x="6208562" y="2476980"/>
            <a:ext cx="947774" cy="88728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86944-09DA-BA48-D381-5542E7D15A29}"/>
              </a:ext>
            </a:extLst>
          </p:cNvPr>
          <p:cNvSpPr/>
          <p:nvPr/>
        </p:nvSpPr>
        <p:spPr>
          <a:xfrm>
            <a:off x="6208561" y="3530844"/>
            <a:ext cx="5724937" cy="307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DD8B7D-9711-C3F4-9E57-1E5C8C578F8B}"/>
              </a:ext>
            </a:extLst>
          </p:cNvPr>
          <p:cNvSpPr/>
          <p:nvPr/>
        </p:nvSpPr>
        <p:spPr>
          <a:xfrm>
            <a:off x="5067202" y="3530844"/>
            <a:ext cx="947774" cy="887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7DB0DE50-1419-047B-5014-D39AA6A0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0576" y="2507117"/>
            <a:ext cx="887284" cy="887284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BD5199A2-9308-0F30-0FDC-2F1AB8FFE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807" y="2498436"/>
            <a:ext cx="887284" cy="887284"/>
          </a:xfrm>
          <a:prstGeom prst="rect">
            <a:avLst/>
          </a:prstGeom>
        </p:spPr>
      </p:pic>
      <p:pic>
        <p:nvPicPr>
          <p:cNvPr id="22" name="Graphic 21" descr="Coins with solid fill">
            <a:extLst>
              <a:ext uri="{FF2B5EF4-FFF2-40B4-BE49-F238E27FC236}">
                <a16:creationId xmlns:a16="http://schemas.microsoft.com/office/drawing/2014/main" id="{E415A99E-EB95-8A7C-D474-53D0C5E7D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576" y="3530844"/>
            <a:ext cx="914400" cy="914400"/>
          </a:xfrm>
          <a:prstGeom prst="rect">
            <a:avLst/>
          </a:prstGeom>
        </p:spPr>
      </p:pic>
      <p:pic>
        <p:nvPicPr>
          <p:cNvPr id="24" name="Graphic 23" descr="Right Brain with solid fill">
            <a:extLst>
              <a:ext uri="{FF2B5EF4-FFF2-40B4-BE49-F238E27FC236}">
                <a16:creationId xmlns:a16="http://schemas.microsoft.com/office/drawing/2014/main" id="{28A15678-4973-D689-AB06-4A4A1F2F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62" y="350372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91248-B069-B97A-9CD4-DDE855A0008E}"/>
              </a:ext>
            </a:extLst>
          </p:cNvPr>
          <p:cNvSpPr txBox="1"/>
          <p:nvPr/>
        </p:nvSpPr>
        <p:spPr>
          <a:xfrm>
            <a:off x="6665762" y="4418128"/>
            <a:ext cx="4777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Responsabilidade Sustentável:</a:t>
            </a:r>
            <a:r>
              <a:rPr lang="pt-PT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pt-PT" sz="1800" kern="1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PT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conservação de água é responsabilidade de todos cada indivíduo pode fazer a diferença para um futuro sustentável.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3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6347-BB34-95A0-86CB-F3E272CE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B15F01-F735-3C59-0490-384203B9FAC9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1B42FDAE-651A-EBD0-D09A-96ABACE3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FD1143-3540-1550-1495-36CBF6BBF595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DB8CD690-F537-F763-7483-18FB4D506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800" y="3581400"/>
            <a:ext cx="2882900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73A65F98-F303-F4A6-5DB5-B1A222E4B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51" y="3581400"/>
            <a:ext cx="2882900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21AE75B1-6804-E4B1-B4B2-6BF49E71BF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ADA2EC41-1B01-7FBD-9CAA-12F69A2F6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2" y="3581400"/>
            <a:ext cx="2882900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2039A6FD-1220-5456-5800-3BF6CEC2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53" y="3637658"/>
            <a:ext cx="2902503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BA2699AB-D958-163B-C123-8A25CB81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497" y="3637658"/>
            <a:ext cx="2902503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D3692A7-FD73-1C03-84A4-89A9E2C054AD}"/>
              </a:ext>
            </a:extLst>
          </p:cNvPr>
          <p:cNvSpPr txBox="1">
            <a:spLocks/>
          </p:cNvSpPr>
          <p:nvPr/>
        </p:nvSpPr>
        <p:spPr>
          <a:xfrm>
            <a:off x="2632074" y="936624"/>
            <a:ext cx="6927850" cy="1697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>
                <a:solidFill>
                  <a:srgbClr val="FFFFFF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Regiões com Maior Escassez de Água</a:t>
            </a:r>
          </a:p>
        </p:txBody>
      </p:sp>
    </p:spTree>
    <p:extLst>
      <p:ext uri="{BB962C8B-B14F-4D97-AF65-F5344CB8AC3E}">
        <p14:creationId xmlns:p14="http://schemas.microsoft.com/office/powerpoint/2010/main" val="26812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B50D-3C91-66AA-4982-D42DDD55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822BB6-424F-DC8C-32E5-9EAD2465E588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10134058-05F0-FF6E-2626-FDC073C9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A708E1-AF21-F08C-467A-AB4B9B0FC2A6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8421D83A-37C7-BB39-C774-B5D2E32C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3" y="1857821"/>
            <a:ext cx="4871382" cy="3142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41D34B3C-12CD-B06D-BA14-21D094A9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3" y="-203200"/>
            <a:ext cx="2882900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13BB0F3F-F62A-6675-801D-8B231B710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4F00E561-7008-6D3B-41E5-911E1F9D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3" y="-2264222"/>
            <a:ext cx="2882900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B32647C2-A294-DC25-E11E-284C42737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50" y="-4326163"/>
            <a:ext cx="2902503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B682E9E9-4B7F-72E2-AEA7-EB0F1E83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9" y="-6388102"/>
            <a:ext cx="2902503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66C76-93BA-3749-675B-65F5516DDA63}"/>
              </a:ext>
            </a:extLst>
          </p:cNvPr>
          <p:cNvSpPr txBox="1"/>
          <p:nvPr/>
        </p:nvSpPr>
        <p:spPr>
          <a:xfrm>
            <a:off x="7064824" y="1589453"/>
            <a:ext cx="3913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Oriente Médio e Norte de África</a:t>
            </a:r>
            <a:endParaRPr lang="pt-PT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134B28-98D6-F263-1877-E179B9723FBD}"/>
              </a:ext>
            </a:extLst>
          </p:cNvPr>
          <p:cNvCxnSpPr>
            <a:cxnSpLocks/>
          </p:cNvCxnSpPr>
          <p:nvPr/>
        </p:nvCxnSpPr>
        <p:spPr>
          <a:xfrm>
            <a:off x="6280357" y="2917025"/>
            <a:ext cx="49711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089933-A81F-80C6-7C79-BAB72173EA93}"/>
              </a:ext>
            </a:extLst>
          </p:cNvPr>
          <p:cNvSpPr txBox="1"/>
          <p:nvPr/>
        </p:nvSpPr>
        <p:spPr>
          <a:xfrm>
            <a:off x="6470857" y="3276600"/>
            <a:ext cx="4581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Esta região enfrenta escassez de água devido ao clima árido e à alta demanda por água.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Seca mata uma pessoa a cada 36 segundos na África Oriental.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2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8EFA0-2858-3145-9552-3C6B7D78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56A827-B4CF-79B0-E564-3D40D1756ECA}"/>
              </a:ext>
            </a:extLst>
          </p:cNvPr>
          <p:cNvGrpSpPr/>
          <p:nvPr/>
        </p:nvGrpSpPr>
        <p:grpSpPr>
          <a:xfrm>
            <a:off x="1448" y="0"/>
            <a:ext cx="12190552" cy="6858000"/>
            <a:chOff x="1448" y="0"/>
            <a:chExt cx="12190552" cy="6858000"/>
          </a:xfrm>
        </p:grpSpPr>
        <p:pic>
          <p:nvPicPr>
            <p:cNvPr id="5" name="Picture 4" descr="The surface of the water with ripple">
              <a:extLst>
                <a:ext uri="{FF2B5EF4-FFF2-40B4-BE49-F238E27FC236}">
                  <a16:creationId xmlns:a16="http://schemas.microsoft.com/office/drawing/2014/main" id="{2522041B-07DF-1F4D-8152-F9DF5AE4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" y="0"/>
              <a:ext cx="1218910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B7F26E-1AB4-4679-CD13-77C70410E5DE}"/>
                </a:ext>
              </a:extLst>
            </p:cNvPr>
            <p:cNvSpPr/>
            <p:nvPr/>
          </p:nvSpPr>
          <p:spPr>
            <a:xfrm>
              <a:off x="1449" y="0"/>
              <a:ext cx="12190551" cy="6858000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028" name="Picture 4" descr="Seca recorde na África Austral leva cinco países a declarar catástrofe">
            <a:extLst>
              <a:ext uri="{FF2B5EF4-FFF2-40B4-BE49-F238E27FC236}">
                <a16:creationId xmlns:a16="http://schemas.microsoft.com/office/drawing/2014/main" id="{8C7C5040-C699-6FAB-7B85-27056388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4" y="1857821"/>
            <a:ext cx="4871382" cy="3142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ca mata uma pessoa a cada 36 segundos na África Oriental | África |  PÚBLICO">
            <a:extLst>
              <a:ext uri="{FF2B5EF4-FFF2-40B4-BE49-F238E27FC236}">
                <a16:creationId xmlns:a16="http://schemas.microsoft.com/office/drawing/2014/main" id="{83128D13-0E3B-1962-7B38-8F0D009F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08" y="5197948"/>
            <a:ext cx="2882899" cy="185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Mudanças climáticas têm impacto alarmante na África, afirma novo relatório  - A Referência">
            <a:extLst>
              <a:ext uri="{FF2B5EF4-FFF2-40B4-BE49-F238E27FC236}">
                <a16:creationId xmlns:a16="http://schemas.microsoft.com/office/drawing/2014/main" id="{F67AE56F-B91F-2EB7-0081-E764BE8982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4" name="Picture 10" descr="Insegurança alimentar aumenta 40% na África com crise climática e covid">
            <a:extLst>
              <a:ext uri="{FF2B5EF4-FFF2-40B4-BE49-F238E27FC236}">
                <a16:creationId xmlns:a16="http://schemas.microsoft.com/office/drawing/2014/main" id="{2291AB4A-0D04-54A9-CDED-6F260AF2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4" y="-199607"/>
            <a:ext cx="2882900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doeste dos Estados Unidos vive a pior seca em 1.200 anos, diz estudo -  CNN Portugal">
            <a:extLst>
              <a:ext uri="{FF2B5EF4-FFF2-40B4-BE49-F238E27FC236}">
                <a16:creationId xmlns:a16="http://schemas.microsoft.com/office/drawing/2014/main" id="{0B4677EF-328C-1D74-4C6A-BB9D8D1D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-2292335"/>
            <a:ext cx="2902503" cy="185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ca no Brasil: Previsão indica que a situação deve melhorar no Sudeste e  piorar no Nordeste” - Agron Agronégocios Online">
            <a:extLst>
              <a:ext uri="{FF2B5EF4-FFF2-40B4-BE49-F238E27FC236}">
                <a16:creationId xmlns:a16="http://schemas.microsoft.com/office/drawing/2014/main" id="{55DFDE2E-A1A3-FD96-5E9C-9E5A409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4" y="-4385062"/>
            <a:ext cx="2902503" cy="1859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9310B-7671-726D-4170-39F4F835051D}"/>
              </a:ext>
            </a:extLst>
          </p:cNvPr>
          <p:cNvSpPr txBox="1"/>
          <p:nvPr/>
        </p:nvSpPr>
        <p:spPr>
          <a:xfrm>
            <a:off x="6773137" y="1857821"/>
            <a:ext cx="391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Arial Black" panose="020B0A04020102020204" pitchFamily="34" charset="0"/>
              </a:rPr>
              <a:t>Índia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AAC67-FAB0-969F-27FE-E5E429EA7786}"/>
              </a:ext>
            </a:extLst>
          </p:cNvPr>
          <p:cNvCxnSpPr>
            <a:cxnSpLocks/>
          </p:cNvCxnSpPr>
          <p:nvPr/>
        </p:nvCxnSpPr>
        <p:spPr>
          <a:xfrm>
            <a:off x="6248400" y="2715328"/>
            <a:ext cx="49711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A0DB26-25ED-24F3-44C3-78FED2EB91B8}"/>
              </a:ext>
            </a:extLst>
          </p:cNvPr>
          <p:cNvSpPr txBox="1"/>
          <p:nvPr/>
        </p:nvSpPr>
        <p:spPr>
          <a:xfrm>
            <a:off x="6348161" y="3036916"/>
            <a:ext cx="4871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pt-PT" sz="180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entenas de milhões já lidam com a falta de água.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escassez ameaça a agricultura e a segurança alimentar.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rápida urbanização aumenta a pressão sobre os recursos hídricos já limitados.</a:t>
            </a:r>
            <a:endParaRPr lang="pt-P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8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4efb78-e936-4df5-80ac-62d9446edec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33EEABDDA924080A911162EADC453" ma:contentTypeVersion="6" ma:contentTypeDescription="Create a new document." ma:contentTypeScope="" ma:versionID="62fad499d382e18a0a05f88d67432267">
  <xsd:schema xmlns:xsd="http://www.w3.org/2001/XMLSchema" xmlns:xs="http://www.w3.org/2001/XMLSchema" xmlns:p="http://schemas.microsoft.com/office/2006/metadata/properties" xmlns:ns3="144efb78-e936-4df5-80ac-62d9446edec6" targetNamespace="http://schemas.microsoft.com/office/2006/metadata/properties" ma:root="true" ma:fieldsID="5a56a8ceff2dddb9b9a2f5584d0a3265" ns3:_="">
    <xsd:import namespace="144efb78-e936-4df5-80ac-62d9446edec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efb78-e936-4df5-80ac-62d9446edec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B80EFD-809F-4AF2-9836-45AD7861673E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144efb78-e936-4df5-80ac-62d9446edec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FEFC34-41E4-4899-BDD2-DD7512D724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6E2CF4-EE3E-446A-B4D6-05917E664FA9}">
  <ds:schemaRefs>
    <ds:schemaRef ds:uri="144efb78-e936-4df5-80ac-62d9446ede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873</Words>
  <Application>Microsoft Office PowerPoint</Application>
  <PresentationFormat>Widescreen</PresentationFormat>
  <Paragraphs>140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Arial Black</vt:lpstr>
      <vt:lpstr>Berlin Sans FB Demi</vt:lpstr>
      <vt:lpstr>Calibri</vt:lpstr>
      <vt:lpstr>Wingdings</vt:lpstr>
      <vt:lpstr>Office Theme</vt:lpstr>
      <vt:lpstr>Reduzir o Consumo de Água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Reduzir o Consumo de Água</dc:title>
  <dc:creator>Guilherme Goulart</dc:creator>
  <cp:lastModifiedBy>Dinis Oliveira</cp:lastModifiedBy>
  <cp:revision>3</cp:revision>
  <dcterms:created xsi:type="dcterms:W3CDTF">2024-11-10T17:23:25Z</dcterms:created>
  <dcterms:modified xsi:type="dcterms:W3CDTF">2024-11-18T10:18:11Z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0x0101001A833EEABDDA924080A911162EADC453</vt:lpwstr>
  </property>
</Properties>
</file>